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Some students join Q4 of Year 1 to Q1 of Year 2 with a gap - the line should be continuou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0c7871ff5a6514fecd4a742626494d66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6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6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6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6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7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71.png"/>
  <Relationship Id="rId3" Type="http://schemas.openxmlformats.org/officeDocument/2006/relationships/image" Target="../media/72c472b4444e33515e59faa8063bf62b29ff5ddd7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7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7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7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7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7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7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79.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80.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8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82.png"/>
  <Relationship Id="rId3" Type="http://schemas.openxmlformats.org/officeDocument/2006/relationships/image" Target="../media/6b83dd7da055b656c071e7d46ee4ae6d1660ccd78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8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85.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8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87.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8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ime seri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Interpreting and representing dat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2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438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a sector of 90° on a pie chart of 200 people - how many people?]]></a:t>
            </a:r>
          </a:p>
        </p:txBody>
      </p:sp>
      <p:sp>
        <p:nvSpPr>
          <p:cNvPr id="14" name="" descr=""/>
          <p:cNvSpPr/>
          <p:nvPr/>
        </p:nvSpPr>
        <p:spPr>
          <a:xfrm>
            <a:off x="552450" y="3390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is time discrete or continuous?]]></a:t>
            </a:r>
          </a:p>
        </p:txBody>
      </p:sp>
      <p:sp>
        <p:nvSpPr>
          <p:cNvPr id="18" name="" descr=""/>
          <p:cNvSpPr/>
          <p:nvPr/>
        </p:nvSpPr>
        <p:spPr>
          <a:xfrm>
            <a:off x="552450" y="4343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the mean of 2, 4 and 6.]]></a:t>
            </a:r>
          </a:p>
        </p:txBody>
      </p:sp>
      <p:sp>
        <p:nvSpPr>
          <p:cNvPr id="22" name="" descr=""/>
          <p:cNvSpPr/>
          <p:nvPr/>
        </p:nvSpPr>
        <p:spPr>
          <a:xfrm>
            <a:off x="552450" y="5295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are the coordinates of a point 3 across and 5 u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9145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a sector of 90° on a pie chart of 200 people - how many peop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50]]></a:t>
            </a:r>
          </a:p>
        </p:txBody>
      </p:sp>
      <p:sp>
        <p:nvSpPr>
          <p:cNvPr id="13" name="" descr=""/>
          <p:cNvSpPr/>
          <p:nvPr/>
        </p:nvSpPr>
        <p:spPr>
          <a:xfrm>
            <a:off x="552450" y="30384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is time discrete or continuou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Continuous]]></a:t>
            </a:r>
          </a:p>
        </p:txBody>
      </p:sp>
      <p:sp>
        <p:nvSpPr>
          <p:cNvPr id="17" name="" descr=""/>
          <p:cNvSpPr/>
          <p:nvPr/>
        </p:nvSpPr>
        <p:spPr>
          <a:xfrm>
            <a:off x="552450" y="41624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the mean of 2, 4 and 6.]]></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a:t>
            </a:r>
          </a:p>
        </p:txBody>
      </p:sp>
      <p:sp>
        <p:nvSpPr>
          <p:cNvPr id="21" name="" descr=""/>
          <p:cNvSpPr/>
          <p:nvPr/>
        </p:nvSpPr>
        <p:spPr>
          <a:xfrm>
            <a:off x="552450" y="52863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are the coordinates of a point 3 across and 5 up?]]></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 5)]]></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Plot a time series graph.]]></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ad values from a time series graph.]]></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scribe the trend of a time series.]]></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seasonal variation.]]></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Make predictions, and say how reliable they ar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at Is a Time Ser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time series is a set of data recorded at regular intervals of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ax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ime always goes on the horizontal axis, in equal steps. The data goes on the vertical axi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lott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lot each value above its time.]]></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Join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Join the points with straight lines. The lines only show the pattern - they do not give real values between the points.]]></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onthly rainfall, quarterly sales, a city's population every ten yea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Ice Cream Sal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easide ice cream shop's sales, in thousands of pounds, each quarter (three months) for two years.]]></a:t>
            </a:r>
          </a:p>
        </p:txBody>
      </p:sp>
      <p:sp>
        <p:nvSpPr>
          <p:cNvPr id="10" name="" descr=""/>
          <p:cNvSpPr/>
          <p:nvPr/>
        </p:nvSpPr>
        <p:spPr>
          <a:xfrm>
            <a:off x="552450" y="2228850"/>
            <a:ext cx="110490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Year]]></a:t>
            </a:r>
          </a:p>
        </p:txBody>
      </p:sp>
      <p:sp>
        <p:nvSpPr>
          <p:cNvPr id="12" name=""/>
          <p:cNvSpPr txBox="1"/>
          <p:nvPr/>
        </p:nvSpPr>
        <p:spPr>
          <a:xfrm>
            <a:off x="2895600" y="22288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Q1 (Jan to Mar)]]></a:t>
            </a:r>
          </a:p>
        </p:txBody>
      </p:sp>
      <p:sp>
        <p:nvSpPr>
          <p:cNvPr id="13" name=""/>
          <p:cNvSpPr txBox="1"/>
          <p:nvPr/>
        </p:nvSpPr>
        <p:spPr>
          <a:xfrm>
            <a:off x="5105400" y="22288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Q2 (Apr to Jun)]]></a:t>
            </a:r>
          </a:p>
        </p:txBody>
      </p:sp>
      <p:sp>
        <p:nvSpPr>
          <p:cNvPr id="14" name=""/>
          <p:cNvSpPr txBox="1"/>
          <p:nvPr/>
        </p:nvSpPr>
        <p:spPr>
          <a:xfrm>
            <a:off x="7315200" y="22288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Q3 (Jul to Sep)]]></a:t>
            </a:r>
          </a:p>
        </p:txBody>
      </p:sp>
      <p:sp>
        <p:nvSpPr>
          <p:cNvPr id="15" name=""/>
          <p:cNvSpPr txBox="1"/>
          <p:nvPr/>
        </p:nvSpPr>
        <p:spPr>
          <a:xfrm>
            <a:off x="9525000" y="2228850"/>
            <a:ext cx="19431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Q4 (Oct to Dec)]]></a:t>
            </a:r>
          </a:p>
        </p:txBody>
      </p:sp>
      <p:sp>
        <p:nvSpPr>
          <p:cNvPr id="16" name="" descr=""/>
          <p:cNvSpPr/>
          <p:nvPr/>
        </p:nvSpPr>
        <p:spPr>
          <a:xfrm>
            <a:off x="552450" y="2667000"/>
            <a:ext cx="11049000" cy="666750"/>
          </a:xfrm>
          <a:prstGeom prst="rect">
            <a:avLst/>
          </a:prstGeom>
          <a:solidFill>
            <a:srgbClr val="F2F4F7">
              <a:alpha val="100000"/>
            </a:srgbClr>
          </a:solidFill>
          <a:ln w="9525">
            <a:noFill/>
          </a:ln>
        </p:spPr>
        <p:txBody>
          <a:bodyPr vertOverflow="clip" rtlCol="0" anchor="ctr"/>
          <a:lstStyle/>
          <a:p>
            <a:pPr algn="ctr"/>
            <a:r>
              <a:t/>
            </a:r>
          </a:p>
        </p:txBody>
      </p:sp>
      <p:sp>
        <p:nvSpPr>
          <p:cNvPr id="17" name="" descr=""/>
          <p:cNvSpPr/>
          <p:nvPr/>
        </p:nvSpPr>
        <p:spPr>
          <a:xfrm>
            <a:off x="552450" y="3324225"/>
            <a:ext cx="11049000" cy="9525"/>
          </a:xfrm>
          <a:prstGeom prst="rect">
            <a:avLst/>
          </a:prstGeom>
          <a:solidFill>
            <a:srgbClr val="D2D7DE">
              <a:alpha val="100000"/>
            </a:srgbClr>
          </a:solidFill>
          <a:ln w="9525">
            <a:noFill/>
          </a:ln>
        </p:spPr>
        <p:txBody>
          <a:bodyPr vertOverflow="clip" rtlCol="0" anchor="ctr"/>
          <a:lstStyle/>
          <a:p>
            <a:pPr algn="ctr"/>
            <a:r>
              <a:t/>
            </a:r>
          </a:p>
        </p:txBody>
      </p:sp>
      <p:sp>
        <p:nvSpPr>
          <p:cNvPr id="18" name=""/>
          <p:cNvSpPr txBox="1"/>
          <p:nvPr/>
        </p:nvSpPr>
        <p:spPr>
          <a:xfrm>
            <a:off x="685800" y="26670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Year 1]]></a:t>
            </a:r>
          </a:p>
        </p:txBody>
      </p:sp>
      <p:sp>
        <p:nvSpPr>
          <p:cNvPr id="19" name=""/>
          <p:cNvSpPr txBox="1"/>
          <p:nvPr/>
        </p:nvSpPr>
        <p:spPr>
          <a:xfrm>
            <a:off x="2895600" y="26670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2]]></a:t>
            </a:r>
          </a:p>
        </p:txBody>
      </p:sp>
      <p:sp>
        <p:nvSpPr>
          <p:cNvPr id="20" name=""/>
          <p:cNvSpPr txBox="1"/>
          <p:nvPr/>
        </p:nvSpPr>
        <p:spPr>
          <a:xfrm>
            <a:off x="5105400" y="26670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0]]></a:t>
            </a:r>
          </a:p>
        </p:txBody>
      </p:sp>
      <p:sp>
        <p:nvSpPr>
          <p:cNvPr id="21" name=""/>
          <p:cNvSpPr txBox="1"/>
          <p:nvPr/>
        </p:nvSpPr>
        <p:spPr>
          <a:xfrm>
            <a:off x="7315200" y="26670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6]]></a:t>
            </a:r>
          </a:p>
        </p:txBody>
      </p:sp>
      <p:sp>
        <p:nvSpPr>
          <p:cNvPr id="22" name=""/>
          <p:cNvSpPr txBox="1"/>
          <p:nvPr/>
        </p:nvSpPr>
        <p:spPr>
          <a:xfrm>
            <a:off x="9525000" y="266700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0]]></a:t>
            </a:r>
          </a:p>
        </p:txBody>
      </p:sp>
      <p:sp>
        <p:nvSpPr>
          <p:cNvPr id="23" name="" descr=""/>
          <p:cNvSpPr/>
          <p:nvPr/>
        </p:nvSpPr>
        <p:spPr>
          <a:xfrm>
            <a:off x="552450" y="3333750"/>
            <a:ext cx="11049000" cy="666750"/>
          </a:xfrm>
          <a:prstGeom prst="rect">
            <a:avLst/>
          </a:prstGeom>
          <a:solidFill>
            <a:srgbClr val="FFFFFF">
              <a:alpha val="100000"/>
            </a:srgbClr>
          </a:solidFill>
          <a:ln w="9525">
            <a:noFill/>
          </a:ln>
        </p:spPr>
        <p:txBody>
          <a:bodyPr vertOverflow="clip" rtlCol="0" anchor="ctr"/>
          <a:lstStyle/>
          <a:p>
            <a:pPr algn="ctr"/>
            <a:r>
              <a:t/>
            </a:r>
          </a:p>
        </p:txBody>
      </p:sp>
      <p:sp>
        <p:nvSpPr>
          <p:cNvPr id="24" name="" descr=""/>
          <p:cNvSpPr/>
          <p:nvPr/>
        </p:nvSpPr>
        <p:spPr>
          <a:xfrm>
            <a:off x="552450" y="3990975"/>
            <a:ext cx="11049000" cy="9525"/>
          </a:xfrm>
          <a:prstGeom prst="rect">
            <a:avLst/>
          </a:prstGeom>
          <a:solidFill>
            <a:srgbClr val="D2D7DE">
              <a:alpha val="100000"/>
            </a:srgbClr>
          </a:solidFill>
          <a:ln w="9525">
            <a:noFill/>
          </a:ln>
        </p:spPr>
        <p:txBody>
          <a:bodyPr vertOverflow="clip" rtlCol="0" anchor="ctr"/>
          <a:lstStyle/>
          <a:p>
            <a:pPr algn="ctr"/>
            <a:r>
              <a:t/>
            </a:r>
          </a:p>
        </p:txBody>
      </p:sp>
      <p:sp>
        <p:nvSpPr>
          <p:cNvPr id="25" name=""/>
          <p:cNvSpPr txBox="1"/>
          <p:nvPr/>
        </p:nvSpPr>
        <p:spPr>
          <a:xfrm>
            <a:off x="685800" y="33337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Year 2]]></a:t>
            </a:r>
          </a:p>
        </p:txBody>
      </p:sp>
      <p:sp>
        <p:nvSpPr>
          <p:cNvPr id="26" name=""/>
          <p:cNvSpPr txBox="1"/>
          <p:nvPr/>
        </p:nvSpPr>
        <p:spPr>
          <a:xfrm>
            <a:off x="2895600" y="33337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4]]></a:t>
            </a:r>
          </a:p>
        </p:txBody>
      </p:sp>
      <p:sp>
        <p:nvSpPr>
          <p:cNvPr id="27" name=""/>
          <p:cNvSpPr txBox="1"/>
          <p:nvPr/>
        </p:nvSpPr>
        <p:spPr>
          <a:xfrm>
            <a:off x="5105400" y="33337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3]]></a:t>
            </a:r>
          </a:p>
        </p:txBody>
      </p:sp>
      <p:sp>
        <p:nvSpPr>
          <p:cNvPr id="28" name=""/>
          <p:cNvSpPr txBox="1"/>
          <p:nvPr/>
        </p:nvSpPr>
        <p:spPr>
          <a:xfrm>
            <a:off x="7315200" y="33337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9]]></a:t>
            </a:r>
          </a:p>
        </p:txBody>
      </p:sp>
      <p:sp>
        <p:nvSpPr>
          <p:cNvPr id="29" name=""/>
          <p:cNvSpPr txBox="1"/>
          <p:nvPr/>
        </p:nvSpPr>
        <p:spPr>
          <a:xfrm>
            <a:off x="9525000" y="3333750"/>
            <a:ext cx="19431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2]]></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Time Series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Up every summer, down every winter - and a little higher each year.]]></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wo things show at once. Sales peak in Q3 (summer) and fall in Q4 every year - that is seasonal variation. And each quarter is a little higher than the same quarter a year earlier - that is the trend, which is increasing.]]></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rend and Seasonal Vari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Describe a time series in two part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tren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general direction over the whole time: increasing, decreasing or staying about the same. Ignore the ups and down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asonal variati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pattern that repeats at the same time each year, like higher ice cream sales every summer.]]></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mpare like with lik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mpare Q3 with the Q3 before it, not with Q4: 29 against 26 shows the growth.]]></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se the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ay what the numbers mean: "sales increased", not just "the line goes u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ing a Time Ser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Using the ice cream sales, (a) how much higher were sales in Q3 of Year 2 than in Q3 of Year 1? (b) Describe the trend. (c) Describe the seasonal pattern.]]></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Read the two values]]></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Year 1 Q3 = 26, Year 2 Q3 = 29]]></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ubtract, and remember the unit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9 − 26 = 3 thousand pounds]]></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100" spc="0" u="none" cap="none">
                <a:solidFill>
                  <a:srgbClr val="2B3038">
                    <a:alpha val="100000"/>
                  </a:srgbClr>
                </a:solidFill>
                <a:latin typeface="Georgia"/>
              </a:rPr>
              <a:t><![CDATA[(b) Compare each quarter with the same quarter a year earlier]]></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Every quarter is higher in Year 2]]></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 Look for the repeating pattern]]></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Highest in Q3, lowest in Q4, every year]]></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a) £3000 higher. (b) Sales are increasing. (c) Sales are highest in summer (Q3) and lowest in Q4.]]></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aking Predic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time series can be used to predict what will happen next - with car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ollow both pattern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ntinue the trend AND the seasonal pattern: Year 3 Q3 might be about 3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ear is bett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prediction for next quarter is more reliable than one for five years' time.]]></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ings chang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new competitor, a wet summer or a price rise could break the pattern.]]></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ay so]]></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an exam, a comment on reliability usually mentions how far ahead the prediction i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Good Time Series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Equal time step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quarter, month or year takes the same space on the axis.]]></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Labelled ax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ith units, such as "Sales (£ thousands)".]]></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ccurate point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point plotted exactly above its time.]]></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traight lin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oints joined with a ruler, in orde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Central England Temperature Record]]></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1F2227">
                    <a:alpha val="100000"/>
                  </a:srgbClr>
                </a:solidFill>
                <a:latin typeface="Calibri"/>
              </a:rPr>
              <a:t><![CDATA[The Central England Temperature series is the longest record of measured temperatures in the world. It gives the average temperature of a triangle of central England for every month since 1659, built from old diaries and weather records for the earliest years. Plotted as a time series, it shows a strong seasonal pattern - warm summers and cold winters, every year - and, over the last century, a clear upward trend in temperature.]]></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65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year the monthly record begins]]></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36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Years of monthly temperatures in one time seri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ime serie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Data recorded at regular intervals of tim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en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general direction of the data over time.]]></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asonal vari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pattern that repeats at the same time each year.]]></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Quart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hree-month period of the year.]]></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edic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estimate of a future value based on the pattern so fa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ake Your Own Time Serie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A cinema's visitors, in thousands, each quarter for two years were: Year 1: 18, 15, 22, 30. Year 2: 20, 16, 25, 34. Draw a time series graph. Describe the trend and the seasonal variation, and predict Year 3 Q4 with a comment on how reliable your prediction is.]]></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and label the axe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lot and join the point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escribe the trend and seasonal pattern.]]></a:t>
            </a:r>
          </a:p>
        </p:txBody>
      </p:sp>
      <p:sp>
        <p:nvSpPr>
          <p:cNvPr id="24" name="" descr=""/>
          <p:cNvSpPr/>
          <p:nvPr/>
        </p:nvSpPr>
        <p:spPr>
          <a:xfrm>
            <a:off x="552450" y="5610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redict, and comment.]]></a:t>
            </a:r>
          </a:p>
        </p:txBody>
      </p:sp>
      <p:sp>
        <p:nvSpPr>
          <p:cNvPr id="27"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graph with equal quarters on the horizontal axis and points joined with straight lines. Trend: increasing (every quarter higher in Year 2). Seasonal: busiest in Q4 (the Christmas holidays), quietest in Q2. Prediction around 37 to 38 thousand, reasonably reliable as it is only one year ahead - but new films or prices could change i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Plot a time series graph.]]></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ad values from a time serie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the trend.]]></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seasonal variation.]]></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values a year apart.]]></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ake a prediction.]]></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ment on how reliable a prediction is.]]></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nswer in the context of the data.]]></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ime goes on the horizontal axis in equal steps; points are joined with straight line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he trend is the overall direction; seasonal variation is the pattern that repeats each yea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each quarter with the same quarter in the year befor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redictions are less reliable the further ahead they go.]]></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Describe the trend in the number of visitors to the museum. (1 mark)]]></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Always answer in context: "the number of visitors increased" earns the mark; "it goes up" often does no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Time Ser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1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time series graph shows the number of visitors, in thousands, to a museum each quarter for three years. (a) How many visitors were…]]></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n Year 3 the museum had 3800, 5200, 7600 and 3400 visitors in the four quarters. Work out the mean number of visitors per quarter in Year…]]></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1 mark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museum's manager uses the graph to predict the number of visitors in Year 8. Give one reason why this prediction may not be reliabl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time series graph shows the number of visitors, in thousands, to a museum each quarter for three years. (a) How many visitors were there in Q2 of Year 2? (b) Describe the trend in the number of visitors. (c) In which quarter is the museum busiest each year? Suggest a reason.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4900, or 4.9 thousan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Increasing, in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 Q3, with a sensible reason such as summer holiday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In Year 3 the museum had 3800, 5200, 7600 and 3400 visitors in the four quarters. Work out the mean number of visitors per quarter in Year 3.]]></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800 + 5200 + 7600 + 3400) ÷ 4, or 20 000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0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1 mark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 museum's manager uses the graph to predict the number of visitors in Year 8. Give one reason why this prediction may not be reliabl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A reason referring to predicting far beyond the data, or to the pattern chang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2026-09-29T07:52:17Z</dcterms:created>
  <dcterms:modified xsi:type="dcterms:W3CDTF">2026-09-29T07:52:17Z</dcterms:modified>
  <dc:title>Time series</dc:title>
  <dc:description>Generated from a pasted lesson-pack script.</dc:description>
  <dc:subject>Interpreting and representing data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