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8461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e0c7871ff5a6514fecd4a742626494d689.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90.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91.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2dff9686895a87c71ac936201f27c1a92.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730947349ef897e7d6992a7b641301b093.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8418e078918ccdc86c7b1a53a9f0f2294.png"/>
  <Relationship Id="rId3" Type="http://schemas.openxmlformats.org/officeDocument/2006/relationships/image" Target="../media/d359e92e64d1f5f82b0c9113a3537611b1f2819195.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da7d14871f818b8f2f1c327a1b7615a96.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97.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7ccfa22434dc9aab1b932daca83a84098.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ec065f0e8c88f137f8ac98feafc609d199.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31b8aa1d40c9302c7a4452f3d85231d100.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101.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102.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Scatter graphs]]></a:t>
            </a:r>
          </a:p>
        </p:txBody>
      </p:sp>
      <p:sp>
        <p:nvSpPr>
          <p:cNvPr id="7" name="" descr=""/>
          <p:cNvSpPr/>
          <p:nvPr/>
        </p:nvSpPr>
        <p:spPr>
          <a:xfrm>
            <a:off x="5086350" y="5076825"/>
            <a:ext cx="2009775" cy="28575"/>
          </a:xfrm>
          <a:prstGeom prst="rect">
            <a:avLst/>
          </a:prstGeom>
          <a:solidFill>
            <a:srgbClr val="3063A7">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DDE1E6">
                    <a:alpha val="100000"/>
                  </a:srgbClr>
                </a:solidFill>
                <a:latin typeface="Calibri"/>
              </a:rPr>
              <a:t><![CDATA[Interpreting and representing data]]></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81ACE4">
                    <a:alpha val="100000"/>
                  </a:srgbClr>
                </a:solidFill>
                <a:latin typeface="Calibri"/>
              </a:rPr>
              <a:t><![CDATA[Lesson 3 of 6]]></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ast Lesson and Befor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nswer each one, then check.]]></a:t>
            </a:r>
          </a:p>
        </p:txBody>
      </p:sp>
      <p:sp>
        <p:nvSpPr>
          <p:cNvPr id="10" name="" descr=""/>
          <p:cNvSpPr/>
          <p:nvPr/>
        </p:nvSpPr>
        <p:spPr>
          <a:xfrm>
            <a:off x="552450" y="2438400"/>
            <a:ext cx="11087100" cy="8001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Last lesson: what is a trend?]]></a:t>
            </a:r>
          </a:p>
        </p:txBody>
      </p:sp>
      <p:sp>
        <p:nvSpPr>
          <p:cNvPr id="14" name="" descr=""/>
          <p:cNvSpPr/>
          <p:nvPr/>
        </p:nvSpPr>
        <p:spPr>
          <a:xfrm>
            <a:off x="552450" y="3390900"/>
            <a:ext cx="11087100" cy="8001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Last lesson: what goes on the horizontal axis of a time series?]]></a:t>
            </a:r>
          </a:p>
        </p:txBody>
      </p:sp>
      <p:sp>
        <p:nvSpPr>
          <p:cNvPr id="18" name="" descr=""/>
          <p:cNvSpPr/>
          <p:nvPr/>
        </p:nvSpPr>
        <p:spPr>
          <a:xfrm>
            <a:off x="552450" y="4343400"/>
            <a:ext cx="11087100" cy="8001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Plot (4, 7): which way first?]]></a:t>
            </a:r>
          </a:p>
        </p:txBody>
      </p:sp>
      <p:sp>
        <p:nvSpPr>
          <p:cNvPr id="22" name="" descr=""/>
          <p:cNvSpPr/>
          <p:nvPr/>
        </p:nvSpPr>
        <p:spPr>
          <a:xfrm>
            <a:off x="552450" y="5295900"/>
            <a:ext cx="11087100" cy="8001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ich is continuous: height or number of pets?]]></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ast Lesson and Before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descr=""/>
          <p:cNvSpPr/>
          <p:nvPr/>
        </p:nvSpPr>
        <p:spPr>
          <a:xfrm>
            <a:off x="552450" y="1914525"/>
            <a:ext cx="11087100" cy="9906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Last lesson: what is a trend?]]></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The general direction of data over time.]]></a:t>
            </a:r>
          </a:p>
        </p:txBody>
      </p:sp>
      <p:sp>
        <p:nvSpPr>
          <p:cNvPr id="13" name="" descr=""/>
          <p:cNvSpPr/>
          <p:nvPr/>
        </p:nvSpPr>
        <p:spPr>
          <a:xfrm>
            <a:off x="552450" y="3038475"/>
            <a:ext cx="11087100" cy="9906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Last lesson: what goes on the horizontal axis of a time series?]]></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Time]]></a:t>
            </a:r>
          </a:p>
        </p:txBody>
      </p:sp>
      <p:sp>
        <p:nvSpPr>
          <p:cNvPr id="17" name="" descr=""/>
          <p:cNvSpPr/>
          <p:nvPr/>
        </p:nvSpPr>
        <p:spPr>
          <a:xfrm>
            <a:off x="552450" y="4162425"/>
            <a:ext cx="11087100" cy="9906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Plot (4, 7): which way first?]]></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4 across, then 7 up.]]></a:t>
            </a:r>
          </a:p>
        </p:txBody>
      </p:sp>
      <p:sp>
        <p:nvSpPr>
          <p:cNvPr id="21" name="" descr=""/>
          <p:cNvSpPr/>
          <p:nvPr/>
        </p:nvSpPr>
        <p:spPr>
          <a:xfrm>
            <a:off x="552450" y="5286375"/>
            <a:ext cx="11087100" cy="9906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ich is continuous: height or number of pets?]]></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Height]]></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descr=""/>
          <p:cNvSpPr/>
          <p:nvPr/>
        </p:nvSpPr>
        <p:spPr>
          <a:xfrm>
            <a:off x="552450" y="2009775"/>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819150" y="2152650"/>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1" name=""/>
          <p:cNvSpPr txBox="1"/>
          <p:nvPr/>
        </p:nvSpPr>
        <p:spPr>
          <a:xfrm>
            <a:off x="819150" y="215265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1]]></a:t>
            </a:r>
          </a:p>
        </p:txBody>
      </p:sp>
      <p:sp>
        <p:nvSpPr>
          <p:cNvPr id="12" name=""/>
          <p:cNvSpPr txBox="1"/>
          <p:nvPr/>
        </p:nvSpPr>
        <p:spPr>
          <a:xfrm>
            <a:off x="1781175" y="20097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Plot a scatter graph from two sets of data.]]></a:t>
            </a:r>
          </a:p>
        </p:txBody>
      </p:sp>
      <p:sp>
        <p:nvSpPr>
          <p:cNvPr id="13" name="" descr=""/>
          <p:cNvSpPr/>
          <p:nvPr/>
        </p:nvSpPr>
        <p:spPr>
          <a:xfrm>
            <a:off x="552450" y="2876550"/>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819150" y="3019425"/>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5" name=""/>
          <p:cNvSpPr txBox="1"/>
          <p:nvPr/>
        </p:nvSpPr>
        <p:spPr>
          <a:xfrm>
            <a:off x="819150" y="3019425"/>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2]]></a:t>
            </a:r>
          </a:p>
        </p:txBody>
      </p:sp>
      <p:sp>
        <p:nvSpPr>
          <p:cNvPr id="16" name=""/>
          <p:cNvSpPr txBox="1"/>
          <p:nvPr/>
        </p:nvSpPr>
        <p:spPr>
          <a:xfrm>
            <a:off x="1781175" y="287655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Describe the correlation: positive, negative or none.]]></a:t>
            </a:r>
          </a:p>
        </p:txBody>
      </p:sp>
      <p:sp>
        <p:nvSpPr>
          <p:cNvPr id="17" name="" descr=""/>
          <p:cNvSpPr/>
          <p:nvPr/>
        </p:nvSpPr>
        <p:spPr>
          <a:xfrm>
            <a:off x="552450" y="3743325"/>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descr=""/>
          <p:cNvSpPr/>
          <p:nvPr/>
        </p:nvSpPr>
        <p:spPr>
          <a:xfrm>
            <a:off x="819150" y="3886200"/>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9" name=""/>
          <p:cNvSpPr txBox="1"/>
          <p:nvPr/>
        </p:nvSpPr>
        <p:spPr>
          <a:xfrm>
            <a:off x="819150" y="388620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3]]></a:t>
            </a:r>
          </a:p>
        </p:txBody>
      </p:sp>
      <p:sp>
        <p:nvSpPr>
          <p:cNvPr id="20" name=""/>
          <p:cNvSpPr txBox="1"/>
          <p:nvPr/>
        </p:nvSpPr>
        <p:spPr>
          <a:xfrm>
            <a:off x="1781175" y="374332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Say whether correlation is strong or weak.]]></a:t>
            </a:r>
          </a:p>
        </p:txBody>
      </p:sp>
      <p:sp>
        <p:nvSpPr>
          <p:cNvPr id="21" name="" descr=""/>
          <p:cNvSpPr/>
          <p:nvPr/>
        </p:nvSpPr>
        <p:spPr>
          <a:xfrm>
            <a:off x="552450" y="4610100"/>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819150" y="4752975"/>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3" name=""/>
          <p:cNvSpPr txBox="1"/>
          <p:nvPr/>
        </p:nvSpPr>
        <p:spPr>
          <a:xfrm>
            <a:off x="819150" y="4752975"/>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4]]></a:t>
            </a:r>
          </a:p>
        </p:txBody>
      </p:sp>
      <p:sp>
        <p:nvSpPr>
          <p:cNvPr id="24" name=""/>
          <p:cNvSpPr txBox="1"/>
          <p:nvPr/>
        </p:nvSpPr>
        <p:spPr>
          <a:xfrm>
            <a:off x="1781175" y="461010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Identify outliers.]]></a:t>
            </a:r>
          </a:p>
        </p:txBody>
      </p:sp>
      <p:sp>
        <p:nvSpPr>
          <p:cNvPr id="25" name="" descr=""/>
          <p:cNvSpPr/>
          <p:nvPr/>
        </p:nvSpPr>
        <p:spPr>
          <a:xfrm>
            <a:off x="552450" y="5476875"/>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6" name="" descr=""/>
          <p:cNvSpPr/>
          <p:nvPr/>
        </p:nvSpPr>
        <p:spPr>
          <a:xfrm>
            <a:off x="819150" y="5619750"/>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7" name=""/>
          <p:cNvSpPr txBox="1"/>
          <p:nvPr/>
        </p:nvSpPr>
        <p:spPr>
          <a:xfrm>
            <a:off x="819150" y="561975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5]]></a:t>
            </a:r>
          </a:p>
        </p:txBody>
      </p:sp>
      <p:sp>
        <p:nvSpPr>
          <p:cNvPr id="28" name=""/>
          <p:cNvSpPr txBox="1"/>
          <p:nvPr/>
        </p:nvSpPr>
        <p:spPr>
          <a:xfrm>
            <a:off x="1781175" y="54768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Explain that correlation does not prove that one thing causes another.]]></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What Is a Scatter Graph?]]></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 scatter graph shows two sets of data about the same people or things.]]></a:t>
            </a:r>
          </a:p>
        </p:txBody>
      </p:sp>
      <p:sp>
        <p:nvSpPr>
          <p:cNvPr id="10" name="" descr=""/>
          <p:cNvSpPr/>
          <p:nvPr/>
        </p:nvSpPr>
        <p:spPr>
          <a:xfrm>
            <a:off x="552450" y="22479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Bivariate data]]></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wo measurements for each item: a student's height AND their shoe size.]]></a:t>
            </a:r>
          </a:p>
        </p:txBody>
      </p:sp>
      <p:sp>
        <p:nvSpPr>
          <p:cNvPr id="13" name="" descr=""/>
          <p:cNvSpPr/>
          <p:nvPr/>
        </p:nvSpPr>
        <p:spPr>
          <a:xfrm>
            <a:off x="552450" y="32766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One point each]]></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Each item is one point, plotted using its two values as coordinates.]]></a:t>
            </a:r>
          </a:p>
        </p:txBody>
      </p:sp>
      <p:sp>
        <p:nvSpPr>
          <p:cNvPr id="16" name="" descr=""/>
          <p:cNvSpPr/>
          <p:nvPr/>
        </p:nvSpPr>
        <p:spPr>
          <a:xfrm>
            <a:off x="552450" y="43053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Do not join the point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he points are separate items; there is no order to follow.]]></a:t>
            </a:r>
          </a:p>
        </p:txBody>
      </p:sp>
      <p:sp>
        <p:nvSpPr>
          <p:cNvPr id="19" name="" descr=""/>
          <p:cNvSpPr/>
          <p:nvPr/>
        </p:nvSpPr>
        <p:spPr>
          <a:xfrm>
            <a:off x="552450" y="53340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Look at the shape]]></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he pattern of the points shows whether the two measurements are related.]]></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Types of Correla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pic>
        <p:nvPicPr>
          <p:cNvPr id="9" name="" descr=""/>
          <p:cNvPicPr>
            <a:picLocks noChangeAspect="1"/>
          </p:cNvPicPr>
          <p:nvPr/>
        </p:nvPicPr>
        <p:blipFill>
          <a:blip r:embed="rId3"/>
          <a:stretch>
            <a:fillRect/>
          </a:stretch>
        </p:blipFill>
        <p:spPr>
          <a:xfrm>
            <a:off x="6305550" y="2438400"/>
            <a:ext cx="5334000" cy="2981325"/>
          </a:xfrm>
          <a:prstGeom prst="rect">
            <a:avLst/>
          </a:prstGeom>
          <a:noFill/>
        </p:spPr>
      </p:pic>
      <p:sp>
        <p:nvSpPr>
          <p:cNvPr id="10" name="" descr=""/>
          <p:cNvSpPr/>
          <p:nvPr/>
        </p:nvSpPr>
        <p:spPr>
          <a:xfrm>
            <a:off x="6305550" y="2438400"/>
            <a:ext cx="5334000" cy="2981325"/>
          </a:xfrm>
          <a:prstGeom prst="rect">
            <a:avLst/>
          </a:prstGeom>
          <a:noFill/>
          <a:ln w="9525">
            <a:solidFill>
              <a:srgbClr val="D2D7DE">
                <a:alpha val="100000"/>
              </a:srgbClr>
            </a:solidFill>
          </a:ln>
        </p:spPr>
        <p:txBody>
          <a:bodyPr vertOverflow="clip" rtlCol="0" anchor="ctr"/>
          <a:lstStyle/>
          <a:p>
            <a:pPr algn="ctr"/>
            <a:r>
              <a:t/>
            </a:r>
          </a:p>
        </p:txBody>
      </p:sp>
      <p:sp>
        <p:nvSpPr>
          <p:cNvPr id="11" name=""/>
          <p:cNvSpPr txBox="1"/>
          <p:nvPr/>
        </p:nvSpPr>
        <p:spPr>
          <a:xfrm>
            <a:off x="6305550" y="5495925"/>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6A7078">
                    <a:alpha val="100000"/>
                  </a:srgbClr>
                </a:solidFill>
                <a:latin typeface="Calibri"/>
              </a:rPr>
              <a:t><![CDATA[Up together, one up and one down, or no pattern at all.]]></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1F2227">
                    <a:alpha val="100000"/>
                  </a:srgbClr>
                </a:solidFill>
                <a:latin typeface="Calibri"/>
              </a:rPr>
              <a:t><![CDATA[Positive correlation means as one value increases, so does the other. Negative correlation means as one increases, the other decreases. No correlation means there is no clear relationship at all.]]></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Describing Correla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descr=""/>
          <p:cNvSpPr/>
          <p:nvPr/>
        </p:nvSpPr>
        <p:spPr>
          <a:xfrm>
            <a:off x="552450" y="19907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23900" y="21621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723900"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Positive]]></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s one goes up, the other goes up. Height and shoe size.]]></a:t>
            </a:r>
          </a:p>
        </p:txBody>
      </p:sp>
      <p:sp>
        <p:nvSpPr>
          <p:cNvPr id="12" name="" descr=""/>
          <p:cNvSpPr/>
          <p:nvPr/>
        </p:nvSpPr>
        <p:spPr>
          <a:xfrm>
            <a:off x="6200775" y="19907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6372225" y="21621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6372225"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Negative]]></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s one goes up, the other goes down. The age of a car and its value.]]></a:t>
            </a:r>
          </a:p>
        </p:txBody>
      </p:sp>
      <p:sp>
        <p:nvSpPr>
          <p:cNvPr id="15" name="" descr=""/>
          <p:cNvSpPr/>
          <p:nvPr/>
        </p:nvSpPr>
        <p:spPr>
          <a:xfrm>
            <a:off x="552450" y="42005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723900" y="43719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723900"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No correlation]]></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No relationship. Height and score in a maths test.]]></a:t>
            </a:r>
          </a:p>
        </p:txBody>
      </p:sp>
      <p:sp>
        <p:nvSpPr>
          <p:cNvPr id="18" name="" descr=""/>
          <p:cNvSpPr/>
          <p:nvPr/>
        </p:nvSpPr>
        <p:spPr>
          <a:xfrm>
            <a:off x="6200775" y="42005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6372225" y="43719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20" name=""/>
          <p:cNvSpPr txBox="1"/>
          <p:nvPr/>
        </p:nvSpPr>
        <p:spPr>
          <a:xfrm>
            <a:off x="6372225"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Strong or weak]]></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Strong: the points lie close to a straight line. Weak: they are more spread out but still show a pattern.]]></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Outli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n outlier is a point that does not fit the pattern of the rest.]]></a:t>
            </a:r>
          </a:p>
        </p:txBody>
      </p:sp>
      <p:sp>
        <p:nvSpPr>
          <p:cNvPr id="10" name="" descr=""/>
          <p:cNvSpPr/>
          <p:nvPr/>
        </p:nvSpPr>
        <p:spPr>
          <a:xfrm>
            <a:off x="552450" y="22479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Spotting one]]></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 point well away from the others - for example, a very old car that is worth a lot because it is a classic.]]></a:t>
            </a:r>
          </a:p>
        </p:txBody>
      </p:sp>
      <p:sp>
        <p:nvSpPr>
          <p:cNvPr id="13" name="" descr=""/>
          <p:cNvSpPr/>
          <p:nvPr/>
        </p:nvSpPr>
        <p:spPr>
          <a:xfrm>
            <a:off x="552450" y="32766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Why it happen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 mistake in recording the data, or a genuinely unusual item.]]></a:t>
            </a:r>
          </a:p>
        </p:txBody>
      </p:sp>
      <p:sp>
        <p:nvSpPr>
          <p:cNvPr id="16" name="" descr=""/>
          <p:cNvSpPr/>
          <p:nvPr/>
        </p:nvSpPr>
        <p:spPr>
          <a:xfrm>
            <a:off x="552450" y="43053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What to do]]></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Do not simply delete it. Note it, and think about why it is different.]]></a:t>
            </a:r>
          </a:p>
        </p:txBody>
      </p:sp>
      <p:sp>
        <p:nvSpPr>
          <p:cNvPr id="19" name="" descr=""/>
          <p:cNvSpPr/>
          <p:nvPr/>
        </p:nvSpPr>
        <p:spPr>
          <a:xfrm>
            <a:off x="552450" y="53340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In the exam]]></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You may be asked to circle it or give its coordinates.]]></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Correlation Is Not Causa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descr=""/>
          <p:cNvSpPr/>
          <p:nvPr/>
        </p:nvSpPr>
        <p:spPr>
          <a:xfrm>
            <a:off x="552450" y="1781175"/>
            <a:ext cx="5314950" cy="23526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2B3038">
                    <a:alpha val="100000"/>
                  </a:srgbClr>
                </a:solidFill>
                <a:latin typeface="Georgia"/>
              </a:rPr>
              <a:t><![CDATA[WHAT CORRELATION SHOWS]]></a:t>
            </a:r>
          </a:p>
        </p:txBody>
      </p:sp>
      <p:sp>
        <p:nvSpPr>
          <p:cNvPr id="11" name="" descr=""/>
          <p:cNvSpPr/>
          <p:nvPr/>
        </p:nvSpPr>
        <p:spPr>
          <a:xfrm>
            <a:off x="781050" y="2438400"/>
            <a:ext cx="4857750" cy="19050"/>
          </a:xfrm>
          <a:prstGeom prst="rect">
            <a:avLst/>
          </a:prstGeom>
          <a:solidFill>
            <a:srgbClr val="2B3038">
              <a:alpha val="100000"/>
            </a:srgbClr>
          </a:solidFill>
          <a:ln w="9525">
            <a:noFill/>
          </a:ln>
        </p:spPr>
        <p:txBody>
          <a:bodyPr vertOverflow="clip" rtlCol="0" anchor="ctr"/>
          <a:lstStyle/>
          <a:p>
            <a:pPr algn="ctr"/>
            <a:r>
              <a:t/>
            </a:r>
          </a:p>
        </p:txBody>
      </p:sp>
      <p:sp>
        <p:nvSpPr>
          <p:cNvPr id="12" name=""/>
          <p:cNvSpPr txBox="1"/>
          <p:nvPr/>
        </p:nvSpPr>
        <p:spPr>
          <a:xfrm>
            <a:off x="781050" y="2647950"/>
            <a:ext cx="4857750" cy="14859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100" spc="0" u="none" cap="none">
                <a:solidFill>
                  <a:srgbClr val="1F2227">
                    <a:alpha val="100000"/>
                  </a:srgbClr>
                </a:solidFill>
                <a:latin typeface="Calibri"/>
              </a:rPr>
              <a:t><![CDATA[•  Two things tend to change together.]]></a:t>
            </a:r>
          </a:p>
          <a:p>
            <a:pPr algn="l" rtl="0" fontAlgn="base" marL="0" marR="0" indent="0" lvl="0">
              <a:lnSpc>
                <a:spcPct val="108000"/>
              </a:lnSpc>
              <a:spcBef>
                <a:spcPts val="0"/>
              </a:spcBef>
              <a:spcAft>
                <a:spcPts val="900"/>
              </a:spcAft>
            </a:pPr>
            <a:r>
              <a:rPr lang="en-US" strike="noStrike" sz="1100" spc="0" u="none" cap="none">
                <a:solidFill>
                  <a:srgbClr val="1F2227">
                    <a:alpha val="100000"/>
                  </a:srgbClr>
                </a:solidFill>
                <a:latin typeface="Calibri"/>
              </a:rPr>
              <a:t><![CDATA[•  It can help you make predictions.]]></a:t>
            </a:r>
          </a:p>
          <a:p>
            <a:pPr algn="l" rtl="0" fontAlgn="base" marL="0" marR="0" indent="0" lvl="0">
              <a:lnSpc>
                <a:spcPct val="108000"/>
              </a:lnSpc>
              <a:spcBef>
                <a:spcPts val="0"/>
              </a:spcBef>
              <a:spcAft>
                <a:spcPts val="900"/>
              </a:spcAft>
            </a:pPr>
            <a:r>
              <a:rPr lang="en-US" strike="noStrike" sz="1100" spc="0" u="none" cap="none">
                <a:solidFill>
                  <a:srgbClr val="1F2227">
                    <a:alpha val="100000"/>
                  </a:srgbClr>
                </a:solidFill>
                <a:latin typeface="Calibri"/>
              </a:rPr>
              <a:t><![CDATA[•  It can suggest an idea worth testing.]]></a:t>
            </a:r>
          </a:p>
        </p:txBody>
      </p:sp>
      <p:sp>
        <p:nvSpPr>
          <p:cNvPr id="13" name="" descr=""/>
          <p:cNvSpPr/>
          <p:nvPr/>
        </p:nvSpPr>
        <p:spPr>
          <a:xfrm>
            <a:off x="6324600" y="1781175"/>
            <a:ext cx="5314950" cy="23526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3D7FD6">
                    <a:alpha val="100000"/>
                  </a:srgbClr>
                </a:solidFill>
                <a:latin typeface="Georgia"/>
              </a:rPr>
              <a:t><![CDATA[WHAT IT DOES NOT SHOW]]></a:t>
            </a:r>
          </a:p>
        </p:txBody>
      </p:sp>
      <p:sp>
        <p:nvSpPr>
          <p:cNvPr id="15" name="" descr=""/>
          <p:cNvSpPr/>
          <p:nvPr/>
        </p:nvSpPr>
        <p:spPr>
          <a:xfrm>
            <a:off x="6553200" y="2438400"/>
            <a:ext cx="4857750" cy="19050"/>
          </a:xfrm>
          <a:prstGeom prst="rect">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6553200" y="2647950"/>
            <a:ext cx="4857750" cy="14859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100" spc="0" u="none" cap="none">
                <a:solidFill>
                  <a:srgbClr val="1F2227">
                    <a:alpha val="100000"/>
                  </a:srgbClr>
                </a:solidFill>
                <a:latin typeface="Calibri"/>
              </a:rPr>
              <a:t><![CDATA[•  That one thing causes the other.]]></a:t>
            </a:r>
          </a:p>
          <a:p>
            <a:pPr algn="l" rtl="0" fontAlgn="base" marL="0" marR="0" indent="0" lvl="0">
              <a:lnSpc>
                <a:spcPct val="108000"/>
              </a:lnSpc>
              <a:spcBef>
                <a:spcPts val="0"/>
              </a:spcBef>
              <a:spcAft>
                <a:spcPts val="900"/>
              </a:spcAft>
            </a:pPr>
            <a:r>
              <a:rPr lang="en-US" strike="noStrike" sz="1100" spc="0" u="none" cap="none">
                <a:solidFill>
                  <a:srgbClr val="1F2227">
                    <a:alpha val="100000"/>
                  </a:srgbClr>
                </a:solidFill>
                <a:latin typeface="Calibri"/>
              </a:rPr>
              <a:t><![CDATA[•  Ice cream sales and sunburn are positively correlated - but ice cream does not cause sunburn.]]></a:t>
            </a:r>
          </a:p>
          <a:p>
            <a:pPr algn="l" rtl="0" fontAlgn="base" marL="0" marR="0" indent="0" lvl="0">
              <a:lnSpc>
                <a:spcPct val="108000"/>
              </a:lnSpc>
              <a:spcBef>
                <a:spcPts val="0"/>
              </a:spcBef>
              <a:spcAft>
                <a:spcPts val="900"/>
              </a:spcAft>
            </a:pPr>
            <a:r>
              <a:rPr lang="en-US" strike="noStrike" sz="1100" spc="0" u="none" cap="none">
                <a:solidFill>
                  <a:srgbClr val="1F2227">
                    <a:alpha val="100000"/>
                  </a:srgbClr>
                </a:solidFill>
                <a:latin typeface="Calibri"/>
              </a:rPr>
              <a:t><![CDATA[•  Both are caused by a third thing: hot, sunny weather.]]></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3D7FD6">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Storks Deliver Babies"]]></a:t>
            </a:r>
          </a:p>
        </p:txBody>
      </p:sp>
      <p:sp>
        <p:nvSpPr>
          <p:cNvPr id="10" name="" descr=""/>
          <p:cNvSpPr/>
          <p:nvPr/>
        </p:nvSpPr>
        <p:spPr>
          <a:xfrm>
            <a:off x="552450" y="1962150"/>
            <a:ext cx="11087100" cy="2333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200" spc="0" u="none" cap="none">
                <a:solidFill>
                  <a:srgbClr val="1F2227">
                    <a:alpha val="100000"/>
                  </a:srgbClr>
                </a:solidFill>
                <a:latin typeface="Calibri"/>
              </a:rPr>
              <a:t><![CDATA[In 2000 the statistician Robert Matthews published a paper called "Storks Deliver Babies (p = 0.008)". Using data from 17 European countries, he showed a genuine positive correlation between the number of breeding pairs of storks in a country and the number of babies born there each year. Of course storks do not deliver babies. Bigger countries simply have more room for storks AND more people having babies. His point was that a strong correlation, however convincing it looks, never proves that one thing causes the other.]]></a:t>
            </a:r>
          </a:p>
        </p:txBody>
      </p:sp>
      <p:sp>
        <p:nvSpPr>
          <p:cNvPr id="12" name="" descr=""/>
          <p:cNvSpPr/>
          <p:nvPr/>
        </p:nvSpPr>
        <p:spPr>
          <a:xfrm>
            <a:off x="552450" y="4572000"/>
            <a:ext cx="5362575" cy="1419225"/>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1ACE4">
                    <a:alpha val="100000"/>
                  </a:srgbClr>
                </a:solidFill>
                <a:latin typeface="Georgia"/>
              </a:rPr>
              <a:t><![CDATA[2000]]></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Matthews publishes the stork paper]]></a:t>
            </a:r>
          </a:p>
        </p:txBody>
      </p:sp>
      <p:sp>
        <p:nvSpPr>
          <p:cNvPr id="15" name="" descr=""/>
          <p:cNvSpPr/>
          <p:nvPr/>
        </p:nvSpPr>
        <p:spPr>
          <a:xfrm>
            <a:off x="6276975" y="4572000"/>
            <a:ext cx="5362575" cy="1419225"/>
          </a:xfrm>
          <a:prstGeom prst="roundRect">
            <a:avLst/>
          </a:prstGeom>
          <a:solidFill>
            <a:srgbClr val="2B3038">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1ACE4">
                    <a:alpha val="100000"/>
                  </a:srgbClr>
                </a:solidFill>
                <a:latin typeface="Georgia"/>
              </a:rPr>
              <a:t><![CDATA[17]]></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European countries in his data]]></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descr=""/>
          <p:cNvSpPr/>
          <p:nvPr/>
        </p:nvSpPr>
        <p:spPr>
          <a:xfrm>
            <a:off x="552450" y="17811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Scatter graph]]></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 graph plotting two sets of data about the same items as points.]]></a:t>
            </a:r>
          </a:p>
        </p:txBody>
      </p:sp>
      <p:sp>
        <p:nvSpPr>
          <p:cNvPr id="11" name="" descr=""/>
          <p:cNvSpPr/>
          <p:nvPr/>
        </p:nvSpPr>
        <p:spPr>
          <a:xfrm>
            <a:off x="6229350" y="17811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Bivariate data]]></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Data with two values for each item.]]></a:t>
            </a:r>
          </a:p>
        </p:txBody>
      </p:sp>
      <p:sp>
        <p:nvSpPr>
          <p:cNvPr id="13" name="" descr=""/>
          <p:cNvSpPr/>
          <p:nvPr/>
        </p:nvSpPr>
        <p:spPr>
          <a:xfrm>
            <a:off x="552450" y="336232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Correlation]]></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 relationship between two sets of data.]]></a:t>
            </a:r>
          </a:p>
        </p:txBody>
      </p:sp>
      <p:sp>
        <p:nvSpPr>
          <p:cNvPr id="15" name="" descr=""/>
          <p:cNvSpPr/>
          <p:nvPr/>
        </p:nvSpPr>
        <p:spPr>
          <a:xfrm>
            <a:off x="6229350" y="336232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Positive correlation]]></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s one value increases, the other increases.]]></a:t>
            </a:r>
          </a:p>
        </p:txBody>
      </p:sp>
      <p:sp>
        <p:nvSpPr>
          <p:cNvPr id="17" name="" descr=""/>
          <p:cNvSpPr/>
          <p:nvPr/>
        </p:nvSpPr>
        <p:spPr>
          <a:xfrm>
            <a:off x="552450" y="49434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Negative correlation]]></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s one value increases, the other decreases.]]></a:t>
            </a:r>
          </a:p>
        </p:txBody>
      </p:sp>
      <p:sp>
        <p:nvSpPr>
          <p:cNvPr id="19" name="" descr=""/>
          <p:cNvSpPr/>
          <p:nvPr/>
        </p:nvSpPr>
        <p:spPr>
          <a:xfrm>
            <a:off x="6229350" y="49434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Outlier]]></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 value that does not fit the pattern of the rest of the data.]]></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3D7FD6">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Correlated or Not?]]></a:t>
            </a:r>
          </a:p>
        </p:txBody>
      </p:sp>
      <p:sp>
        <p:nvSpPr>
          <p:cNvPr id="10" name="" descr=""/>
          <p:cNvSpPr/>
          <p:nvPr/>
        </p:nvSpPr>
        <p:spPr>
          <a:xfrm>
            <a:off x="9639300" y="1009650"/>
            <a:ext cx="2000250" cy="495300"/>
          </a:xfrm>
          <a:prstGeom prst="round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0 minutes]]></a:t>
            </a:r>
          </a:p>
        </p:txBody>
      </p:sp>
      <p:sp>
        <p:nvSpPr>
          <p:cNvPr id="12" name="" descr=""/>
          <p:cNvSpPr/>
          <p:nvPr/>
        </p:nvSpPr>
        <p:spPr>
          <a:xfrm>
            <a:off x="552450" y="1905000"/>
            <a:ext cx="11087100" cy="16954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200" spc="0" u="none" cap="none">
                <a:solidFill>
                  <a:srgbClr val="1F2227">
                    <a:alpha val="100000"/>
                  </a:srgbClr>
                </a:solidFill>
                <a:latin typeface="Calibri"/>
              </a:rPr>
              <a:t><![CDATA[For each pair, predict the correlation (positive, negative or none) and say whether one could cause the other. (a) Temperature outside and number of hot drinks sold. (b) Hours of revision and test score. (c) Arm span and height. (d) House number and number of people living there. (e) Number of firefighters at a fire and the damage done.]]></a:t>
            </a:r>
          </a:p>
        </p:txBody>
      </p:sp>
      <p:sp>
        <p:nvSpPr>
          <p:cNvPr id="15" name="" descr=""/>
          <p:cNvSpPr/>
          <p:nvPr/>
        </p:nvSpPr>
        <p:spPr>
          <a:xfrm>
            <a:off x="552450" y="38957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Predict the correlation.]]></a:t>
            </a:r>
          </a:p>
        </p:txBody>
      </p:sp>
      <p:sp>
        <p:nvSpPr>
          <p:cNvPr id="18" name="" descr=""/>
          <p:cNvSpPr/>
          <p:nvPr/>
        </p:nvSpPr>
        <p:spPr>
          <a:xfrm>
            <a:off x="552450" y="44672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Decide if one causes the other.]]></a:t>
            </a:r>
          </a:p>
        </p:txBody>
      </p:sp>
      <p:sp>
        <p:nvSpPr>
          <p:cNvPr id="21" name="" descr=""/>
          <p:cNvSpPr/>
          <p:nvPr/>
        </p:nvSpPr>
        <p:spPr>
          <a:xfrm>
            <a:off x="552450" y="50387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Look for a hidden third factor.]]></a:t>
            </a:r>
          </a:p>
        </p:txBody>
      </p:sp>
      <p:sp>
        <p:nvSpPr>
          <p:cNvPr id="24" name="" descr=""/>
          <p:cNvSpPr/>
          <p:nvPr/>
        </p:nvSpPr>
        <p:spPr>
          <a:xfrm>
            <a:off x="552450" y="5448300"/>
            <a:ext cx="11087100" cy="838200"/>
          </a:xfrm>
          <a:prstGeom prst="roundRect">
            <a:avLst/>
          </a:prstGeom>
          <a:solidFill>
            <a:srgbClr val="2B3038">
              <a:alpha val="100000"/>
            </a:srgbClr>
          </a:solidFill>
          <a:ln w="9525">
            <a:noFill/>
          </a:ln>
        </p:spPr>
        <p:txBody>
          <a:bodyPr vertOverflow="clip" rtlCol="0" anchor="ctr"/>
          <a:lstStyle/>
          <a:p>
            <a:pPr algn="ctr"/>
            <a:r>
              <a:t/>
            </a:r>
          </a:p>
        </p:txBody>
      </p:sp>
      <p:sp>
        <p:nvSpPr>
          <p:cNvPr id="25"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WHAT A GOOD ANSWER SHOWS]]></a:t>
            </a:r>
          </a:p>
        </p:txBody>
      </p:sp>
      <p:sp>
        <p:nvSpPr>
          <p:cNvPr id="26"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000" spc="0" u="none" cap="none">
                <a:solidFill>
                  <a:srgbClr val="FFFFFF">
                    <a:alpha val="100000"/>
                  </a:srgbClr>
                </a:solidFill>
                <a:latin typeface="Calibri"/>
              </a:rPr>
              <a:t><![CDATA[(a) Negative; plausibly causal. (b) Positive; plausibly causal, but other factors matter. (c) Strong positive; both depend on body size. (d) None. (e) Positive - but firefighters do not cause damage: bigger fires need more firefighters AND cause more damage.]]></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descr=""/>
          <p:cNvSpPr/>
          <p:nvPr/>
        </p:nvSpPr>
        <p:spPr>
          <a:xfrm>
            <a:off x="552450" y="27241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Plot a scatter graph.]]></a:t>
            </a:r>
          </a:p>
        </p:txBody>
      </p:sp>
      <p:sp>
        <p:nvSpPr>
          <p:cNvPr id="12" name="" descr=""/>
          <p:cNvSpPr/>
          <p:nvPr/>
        </p:nvSpPr>
        <p:spPr>
          <a:xfrm>
            <a:off x="552450" y="34290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Describe positive correlation.]]></a:t>
            </a:r>
          </a:p>
        </p:txBody>
      </p:sp>
      <p:sp>
        <p:nvSpPr>
          <p:cNvPr id="15" name="" descr=""/>
          <p:cNvSpPr/>
          <p:nvPr/>
        </p:nvSpPr>
        <p:spPr>
          <a:xfrm>
            <a:off x="552450" y="41338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Describe negative correlation.]]></a:t>
            </a:r>
          </a:p>
        </p:txBody>
      </p:sp>
      <p:sp>
        <p:nvSpPr>
          <p:cNvPr id="18" name="" descr=""/>
          <p:cNvSpPr/>
          <p:nvPr/>
        </p:nvSpPr>
        <p:spPr>
          <a:xfrm>
            <a:off x="552450" y="48387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Recognise no correlation.]]></a:t>
            </a:r>
          </a:p>
        </p:txBody>
      </p:sp>
      <p:sp>
        <p:nvSpPr>
          <p:cNvPr id="21" name="" descr=""/>
          <p:cNvSpPr/>
          <p:nvPr/>
        </p:nvSpPr>
        <p:spPr>
          <a:xfrm>
            <a:off x="6210300" y="27241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Say if correlation is strong or weak.]]></a:t>
            </a:r>
          </a:p>
        </p:txBody>
      </p:sp>
      <p:sp>
        <p:nvSpPr>
          <p:cNvPr id="24" name="" descr=""/>
          <p:cNvSpPr/>
          <p:nvPr/>
        </p:nvSpPr>
        <p:spPr>
          <a:xfrm>
            <a:off x="6210300" y="34290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Identify an outlier.]]></a:t>
            </a:r>
          </a:p>
        </p:txBody>
      </p:sp>
      <p:sp>
        <p:nvSpPr>
          <p:cNvPr id="27" name="" descr=""/>
          <p:cNvSpPr/>
          <p:nvPr/>
        </p:nvSpPr>
        <p:spPr>
          <a:xfrm>
            <a:off x="6210300" y="41338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Interpret correlation in context.]]></a:t>
            </a:r>
          </a:p>
        </p:txBody>
      </p:sp>
      <p:sp>
        <p:nvSpPr>
          <p:cNvPr id="30" name="" descr=""/>
          <p:cNvSpPr/>
          <p:nvPr/>
        </p:nvSpPr>
        <p:spPr>
          <a:xfrm>
            <a:off x="6210300" y="48387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Explain that correlation is not causation.]]></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A scatter graph plots two measurements for each item; do not join the points.]]></a:t>
            </a:r>
          </a:p>
        </p:txBody>
      </p:sp>
      <p:sp>
        <p:nvSpPr>
          <p:cNvPr id="8" name="" descr=""/>
          <p:cNvSpPr/>
          <p:nvPr/>
        </p:nvSpPr>
        <p:spPr>
          <a:xfrm>
            <a:off x="552450" y="20859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Correlation is positive, negative or none, and strong or weak.]]></a:t>
            </a:r>
          </a:p>
        </p:txBody>
      </p:sp>
      <p:sp>
        <p:nvSpPr>
          <p:cNvPr id="10" name="" descr=""/>
          <p:cNvSpPr/>
          <p:nvPr/>
        </p:nvSpPr>
        <p:spPr>
          <a:xfrm>
            <a:off x="552450" y="26193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An outlier does not fit the pattern.]]></a:t>
            </a:r>
          </a:p>
        </p:txBody>
      </p:sp>
      <p:sp>
        <p:nvSpPr>
          <p:cNvPr id="12" name="" descr=""/>
          <p:cNvSpPr/>
          <p:nvPr/>
        </p:nvSpPr>
        <p:spPr>
          <a:xfrm>
            <a:off x="552450" y="31527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Correlation does not prove causation: look for a third factor.]]></a:t>
            </a:r>
          </a:p>
        </p:txBody>
      </p:sp>
      <p:sp>
        <p:nvSpPr>
          <p:cNvPr id="14" name="" descr=""/>
          <p:cNvSpPr/>
          <p:nvPr/>
        </p:nvSpPr>
        <p:spPr>
          <a:xfrm>
            <a:off x="552450" y="4314825"/>
            <a:ext cx="11087100" cy="1666875"/>
          </a:xfrm>
          <a:prstGeom prst="roundRect">
            <a:avLst/>
          </a:prstGeom>
          <a:solidFill>
            <a:srgbClr val="313438">
              <a:alpha val="100000"/>
            </a:srgbClr>
          </a:solidFill>
          <a:ln w="19050">
            <a:solidFill>
              <a:srgbClr val="3D7FD6">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Describe the relationship between the temperature and the number of hot chocolates sold. (1 mark)]]></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000" spc="0" u="none" cap="none">
                <a:solidFill>
                  <a:srgbClr val="D2D7DE">
                    <a:alpha val="100000"/>
                  </a:srgbClr>
                </a:solidFill>
                <a:latin typeface="Calibri"/>
              </a:rPr>
              <a:t><![CDATA["Describe the relationship" wants a sentence in context: "as the temperature increases, the number of hot chocolates sold decreases". Just "negative" may not get the mark.]]></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2026-09-29T07:52:17Z</dcterms:created>
  <dcterms:modified xsi:type="dcterms:W3CDTF">2026-09-29T07:52:17Z</dcterms:modified>
  <dc:title>Scatter graphs</dc:title>
  <dc:description>Generated from a pasted lesson-pack script.</dc:description>
  <dc:subject>Interpreting and representing data</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