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12192000" cy="6858000"/>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6096000" cy="3429000"/>
          <a:chOff x="0" y="0"/>
          <a:chExt cx="6096000" cy="3429000"/>
        </a:xfrm>
      </p:grpSpPr>
      <p:sp>
        <p:nvSpPr>
          <p:cNvPr id="2" name="Slide Image Placeholder 1"/>
          <p:cNvSpPr>
            <a:spLocks noGrp="1" noRot="1" noChangeAspect="1"/>
          </p:cNvSpPr>
          <p:nvPr>
            <p:ph type="sldImg"/>
          </p:nvPr>
        </p:nvSpPr>
        <p:spPr>
          <a:xfrm>
            <a:off x="0" y="0"/>
            <a:ext cx="3048000" cy="1714500"/>
          </a:xfrm>
          <a:prstGeom prst="rect">
            <a:avLst/>
          </a:prstGeom>
          <a:noFill/>
          <a:ln w="12700">
            <a:solidFill>
              <a:prstClr val="black"/>
            </a:solidFill>
          </a:ln>
        </p:spPr>
      </p:sp>
      <p:sp>
        <p:nvSpPr>
          <p:cNvPr id="3" name="Notes Placeholder"/>
          <p:cNvSpPr>
            <a:spLocks noGrp="1"/>
          </p:cNvSpPr>
          <p:nvPr>
            <p:ph type="body" idx="1"/>
          </p:nvPr>
        </p:nvSpPr>
        <p:spPr>
          <a:xfrm>
            <a:off x="0" y="171450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000" spc="0" u="none" cap="none">
                <a:solidFill>
                  <a:srgbClr val="000000">
                    <a:alpha val="100000"/>
                  </a:srgbClr>
                </a:solidFill>
                <a:latin typeface="Calibri"/>
              </a:rPr>
              <a:t><![CDATA[Part (e) is the one to discuss: a real correlation with an obvious hidden third factor.]]></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84610"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e0c7871ff5a6514fecd4a742626494d6103.pn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d50a13989ecd450ff0d5cd224a71d399104.pn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d50a13989ecd450ff0d5cd224a71d399105.pn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22dff9686895a87c71ac936201f27c1a106.pn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730947349ef897e7d6992a7b641301b0107.pn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8418e078918ccdc86c7b1a53a9f0f22108.png"/>
  <Relationship Id="rId3" Type="http://schemas.openxmlformats.org/officeDocument/2006/relationships/image" Target="../media/d359e92e64d1f5f82b0c9113a3537611b1f28191109.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1da7d14871f818b8f2f1c327a1b7615a110.pn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d50a13989ecd450ff0d5cd224a71d399111.pn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37ccfa22434dc9aab1b932daca83a840112.pn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ec065f0e8c88f137f8ac98feafc609d1113.pn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31b8aa1d40c9302c7a4452f3d85231d114.pn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327143d4ded8302cc9e59d097a36804115.png"/>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cd908ecda4f5d7893ecfef94632e06c116.pn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327143d4ded8302cc9e59d097a36804117.png"/>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327143d4ded8302cc9e59d097a36804118.png"/>
  <Relationship Id="rId3" Type="http://schemas.openxmlformats.org/officeDocument/2006/relationships/image" Target="../media/87bebcbe644c60b217218bdf95b81a9c575cef7e119.jpg"/>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cd908ecda4f5d7893ecfef94632e06c120.png"/>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327143d4ded8302cc9e59d097a36804121.png"/>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cd908ecda4f5d7893ecfef94632e06c122.png"/>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327143d4ded8302cc9e59d097a36804123.png"/>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cd908ecda4f5d7893ecfef94632e06c124.png"/>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5181D">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3063A7">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3063A7">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81ACE4">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410200" y="1419225"/>
            <a:ext cx="1371600" cy="1371600"/>
          </a:xfrm>
          <a:prstGeom prst="rect">
            <a:avLst/>
          </a:prstGeom>
          <a:noFill/>
        </p:spPr>
      </p:pic>
      <p:sp>
        <p:nvSpPr>
          <p:cNvPr id="6" name=""/>
          <p:cNvSpPr txBox="1"/>
          <p:nvPr/>
        </p:nvSpPr>
        <p:spPr>
          <a:xfrm>
            <a:off x="1095375" y="2971800"/>
            <a:ext cx="10001250" cy="155257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4000" spc="0" u="none" cap="none">
                <a:solidFill>
                  <a:srgbClr val="FFFFFF">
                    <a:alpha val="100000"/>
                  </a:srgbClr>
                </a:solidFill>
                <a:latin typeface="Georgia"/>
              </a:rPr>
              <a:t><![CDATA[Scatter graphs]]></a:t>
            </a:r>
          </a:p>
        </p:txBody>
      </p:sp>
      <p:sp>
        <p:nvSpPr>
          <p:cNvPr id="7" name="" descr=""/>
          <p:cNvSpPr/>
          <p:nvPr/>
        </p:nvSpPr>
        <p:spPr>
          <a:xfrm>
            <a:off x="5086350" y="5076825"/>
            <a:ext cx="2009775" cy="28575"/>
          </a:xfrm>
          <a:prstGeom prst="rect">
            <a:avLst/>
          </a:prstGeom>
          <a:solidFill>
            <a:srgbClr val="3063A7">
              <a:alpha val="100000"/>
            </a:srgbClr>
          </a:solidFill>
          <a:ln w="9525">
            <a:noFill/>
          </a:ln>
        </p:spPr>
        <p:txBody>
          <a:bodyPr vertOverflow="clip" rtlCol="0" anchor="ctr"/>
          <a:lstStyle/>
          <a:p>
            <a:pPr algn="ctr"/>
            <a:r>
              <a:t/>
            </a:r>
          </a:p>
        </p:txBody>
      </p:sp>
      <p:sp>
        <p:nvSpPr>
          <p:cNvPr id="8" name=""/>
          <p:cNvSpPr txBox="1"/>
          <p:nvPr/>
        </p:nvSpPr>
        <p:spPr>
          <a:xfrm>
            <a:off x="1095375" y="525780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300" spc="0" u="none" cap="none">
                <a:solidFill>
                  <a:srgbClr val="DDE1E6">
                    <a:alpha val="100000"/>
                  </a:srgbClr>
                </a:solidFill>
                <a:latin typeface="Calibri"/>
              </a:rPr>
              <a:t><![CDATA[Interpreting and representing data]]></a:t>
            </a:r>
          </a:p>
        </p:txBody>
      </p:sp>
      <p:sp>
        <p:nvSpPr>
          <p:cNvPr id="9" name=""/>
          <p:cNvSpPr txBox="1"/>
          <p:nvPr/>
        </p:nvSpPr>
        <p:spPr>
          <a:xfrm>
            <a:off x="1095375" y="561975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100" u="none" cap="none">
                <a:solidFill>
                  <a:srgbClr val="81ACE4">
                    <a:alpha val="100000"/>
                  </a:srgbClr>
                </a:solidFill>
                <a:latin typeface="Calibri"/>
              </a:rPr>
              <a:t><![CDATA[Lesson 3 of 6]]></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A6A7A9">
                    <a:alpha val="100000"/>
                  </a:srgbClr>
                </a:solidFill>
                <a:latin typeface="Calibri"/>
              </a:rPr>
              <a:t><![CDATA[openrevise.c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Last Lesson and Befor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Interpreting and representing data]]></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3 of 6]]></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Answer each one, then check.]]></a:t>
            </a:r>
          </a:p>
        </p:txBody>
      </p:sp>
      <p:sp>
        <p:nvSpPr>
          <p:cNvPr id="10" name="" descr=""/>
          <p:cNvSpPr/>
          <p:nvPr/>
        </p:nvSpPr>
        <p:spPr>
          <a:xfrm>
            <a:off x="552450" y="2438400"/>
            <a:ext cx="11087100" cy="8001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descr=""/>
          <p:cNvSpPr/>
          <p:nvPr/>
        </p:nvSpPr>
        <p:spPr>
          <a:xfrm>
            <a:off x="762000" y="2647950"/>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12" name=""/>
          <p:cNvSpPr txBox="1"/>
          <p:nvPr/>
        </p:nvSpPr>
        <p:spPr>
          <a:xfrm>
            <a:off x="762000" y="27051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3" name=""/>
          <p:cNvSpPr txBox="1"/>
          <p:nvPr/>
        </p:nvSpPr>
        <p:spPr>
          <a:xfrm>
            <a:off x="1390650" y="25527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Last lesson: what is a trend?]]></a:t>
            </a:r>
          </a:p>
        </p:txBody>
      </p:sp>
      <p:sp>
        <p:nvSpPr>
          <p:cNvPr id="14" name="" descr=""/>
          <p:cNvSpPr/>
          <p:nvPr/>
        </p:nvSpPr>
        <p:spPr>
          <a:xfrm>
            <a:off x="552450" y="3390900"/>
            <a:ext cx="11087100" cy="8001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5" name="" descr=""/>
          <p:cNvSpPr/>
          <p:nvPr/>
        </p:nvSpPr>
        <p:spPr>
          <a:xfrm>
            <a:off x="762000" y="3600450"/>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16" name=""/>
          <p:cNvSpPr txBox="1"/>
          <p:nvPr/>
        </p:nvSpPr>
        <p:spPr>
          <a:xfrm>
            <a:off x="762000" y="36576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7" name=""/>
          <p:cNvSpPr txBox="1"/>
          <p:nvPr/>
        </p:nvSpPr>
        <p:spPr>
          <a:xfrm>
            <a:off x="1390650" y="35052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Last lesson: what goes on the horizontal axis of a time series?]]></a:t>
            </a:r>
          </a:p>
        </p:txBody>
      </p:sp>
      <p:sp>
        <p:nvSpPr>
          <p:cNvPr id="18" name="" descr=""/>
          <p:cNvSpPr/>
          <p:nvPr/>
        </p:nvSpPr>
        <p:spPr>
          <a:xfrm>
            <a:off x="552450" y="4343400"/>
            <a:ext cx="11087100" cy="8001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9" name="" descr=""/>
          <p:cNvSpPr/>
          <p:nvPr/>
        </p:nvSpPr>
        <p:spPr>
          <a:xfrm>
            <a:off x="762000" y="4552950"/>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20" name=""/>
          <p:cNvSpPr txBox="1"/>
          <p:nvPr/>
        </p:nvSpPr>
        <p:spPr>
          <a:xfrm>
            <a:off x="762000" y="46101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1" name=""/>
          <p:cNvSpPr txBox="1"/>
          <p:nvPr/>
        </p:nvSpPr>
        <p:spPr>
          <a:xfrm>
            <a:off x="1390650" y="44577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Plot (4, 7): which way first?]]></a:t>
            </a:r>
          </a:p>
        </p:txBody>
      </p:sp>
      <p:sp>
        <p:nvSpPr>
          <p:cNvPr id="22" name="" descr=""/>
          <p:cNvSpPr/>
          <p:nvPr/>
        </p:nvSpPr>
        <p:spPr>
          <a:xfrm>
            <a:off x="552450" y="5295900"/>
            <a:ext cx="11087100" cy="8001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3" name="" descr=""/>
          <p:cNvSpPr/>
          <p:nvPr/>
        </p:nvSpPr>
        <p:spPr>
          <a:xfrm>
            <a:off x="762000" y="5505450"/>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24" name=""/>
          <p:cNvSpPr txBox="1"/>
          <p:nvPr/>
        </p:nvSpPr>
        <p:spPr>
          <a:xfrm>
            <a:off x="762000" y="55626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5" name=""/>
          <p:cNvSpPr txBox="1"/>
          <p:nvPr/>
        </p:nvSpPr>
        <p:spPr>
          <a:xfrm>
            <a:off x="1390650" y="54102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Which is continuous: height or number of pets?]]></a:t>
            </a:r>
          </a:p>
        </p:txBody>
      </p:sp>
      <p:sp>
        <p:nvSpPr>
          <p:cNvPr id="2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Last Lesson and Before - Answer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Interpreting and representing data]]></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3 of 6]]></a:t>
            </a:r>
          </a:p>
        </p:txBody>
      </p:sp>
      <p:sp>
        <p:nvSpPr>
          <p:cNvPr id="9" name="" descr=""/>
          <p:cNvSpPr/>
          <p:nvPr/>
        </p:nvSpPr>
        <p:spPr>
          <a:xfrm>
            <a:off x="552450" y="1914525"/>
            <a:ext cx="11087100" cy="9906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762000" y="2219325"/>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11" name=""/>
          <p:cNvSpPr txBox="1"/>
          <p:nvPr/>
        </p:nvSpPr>
        <p:spPr>
          <a:xfrm>
            <a:off x="762000" y="227647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2" name=""/>
          <p:cNvSpPr txBox="1"/>
          <p:nvPr/>
        </p:nvSpPr>
        <p:spPr>
          <a:xfrm>
            <a:off x="1390650" y="202882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Last lesson: what is a trend?]]></a:t>
            </a:r>
          </a:p>
          <a:p>
            <a:pPr algn="l" rtl="0" fontAlgn="ctr" marL="0" marR="0" indent="0" lvl="0">
              <a:lnSpc>
                <a:spcPct val="110000"/>
              </a:lnSpc>
              <a:spcBef>
                <a:spcPts val="0"/>
              </a:spcBef>
              <a:spcAft>
                <a:spcPts val="0"/>
              </a:spcAft>
            </a:pPr>
            <a:r>
              <a:rPr lang="en-US" strike="noStrike" sz="1300" spc="0" u="none" cap="none">
                <a:solidFill>
                  <a:srgbClr val="3D7FD6">
                    <a:alpha val="100000"/>
                  </a:srgbClr>
                </a:solidFill>
                <a:latin typeface="Calibri"/>
              </a:rPr>
              <a:t><![CDATA[The general direction of data over time.]]></a:t>
            </a:r>
          </a:p>
        </p:txBody>
      </p:sp>
      <p:sp>
        <p:nvSpPr>
          <p:cNvPr id="13" name="" descr=""/>
          <p:cNvSpPr/>
          <p:nvPr/>
        </p:nvSpPr>
        <p:spPr>
          <a:xfrm>
            <a:off x="552450" y="3038475"/>
            <a:ext cx="11087100" cy="9906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762000" y="3343275"/>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15" name=""/>
          <p:cNvSpPr txBox="1"/>
          <p:nvPr/>
        </p:nvSpPr>
        <p:spPr>
          <a:xfrm>
            <a:off x="762000" y="34004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6" name=""/>
          <p:cNvSpPr txBox="1"/>
          <p:nvPr/>
        </p:nvSpPr>
        <p:spPr>
          <a:xfrm>
            <a:off x="1390650" y="315277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Last lesson: what goes on the horizontal axis of a time series?]]></a:t>
            </a:r>
          </a:p>
          <a:p>
            <a:pPr algn="l" rtl="0" fontAlgn="ctr" marL="0" marR="0" indent="0" lvl="0">
              <a:lnSpc>
                <a:spcPct val="110000"/>
              </a:lnSpc>
              <a:spcBef>
                <a:spcPts val="0"/>
              </a:spcBef>
              <a:spcAft>
                <a:spcPts val="0"/>
              </a:spcAft>
            </a:pPr>
            <a:r>
              <a:rPr lang="en-US" strike="noStrike" sz="1300" spc="0" u="none" cap="none">
                <a:solidFill>
                  <a:srgbClr val="3D7FD6">
                    <a:alpha val="100000"/>
                  </a:srgbClr>
                </a:solidFill>
                <a:latin typeface="Calibri"/>
              </a:rPr>
              <a:t><![CDATA[Time]]></a:t>
            </a:r>
          </a:p>
        </p:txBody>
      </p:sp>
      <p:sp>
        <p:nvSpPr>
          <p:cNvPr id="17" name="" descr=""/>
          <p:cNvSpPr/>
          <p:nvPr/>
        </p:nvSpPr>
        <p:spPr>
          <a:xfrm>
            <a:off x="552450" y="4162425"/>
            <a:ext cx="11087100" cy="9906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8" name="" descr=""/>
          <p:cNvSpPr/>
          <p:nvPr/>
        </p:nvSpPr>
        <p:spPr>
          <a:xfrm>
            <a:off x="762000" y="4467225"/>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19" name=""/>
          <p:cNvSpPr txBox="1"/>
          <p:nvPr/>
        </p:nvSpPr>
        <p:spPr>
          <a:xfrm>
            <a:off x="762000" y="452437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0" name=""/>
          <p:cNvSpPr txBox="1"/>
          <p:nvPr/>
        </p:nvSpPr>
        <p:spPr>
          <a:xfrm>
            <a:off x="1390650" y="427672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Plot (4, 7): which way first?]]></a:t>
            </a:r>
          </a:p>
          <a:p>
            <a:pPr algn="l" rtl="0" fontAlgn="ctr" marL="0" marR="0" indent="0" lvl="0">
              <a:lnSpc>
                <a:spcPct val="110000"/>
              </a:lnSpc>
              <a:spcBef>
                <a:spcPts val="0"/>
              </a:spcBef>
              <a:spcAft>
                <a:spcPts val="0"/>
              </a:spcAft>
            </a:pPr>
            <a:r>
              <a:rPr lang="en-US" strike="noStrike" sz="1300" spc="0" u="none" cap="none">
                <a:solidFill>
                  <a:srgbClr val="3D7FD6">
                    <a:alpha val="100000"/>
                  </a:srgbClr>
                </a:solidFill>
                <a:latin typeface="Calibri"/>
              </a:rPr>
              <a:t><![CDATA[4 across, then 7 up.]]></a:t>
            </a:r>
          </a:p>
        </p:txBody>
      </p:sp>
      <p:sp>
        <p:nvSpPr>
          <p:cNvPr id="21" name="" descr=""/>
          <p:cNvSpPr/>
          <p:nvPr/>
        </p:nvSpPr>
        <p:spPr>
          <a:xfrm>
            <a:off x="552450" y="5286375"/>
            <a:ext cx="11087100" cy="9906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2" name="" descr=""/>
          <p:cNvSpPr/>
          <p:nvPr/>
        </p:nvSpPr>
        <p:spPr>
          <a:xfrm>
            <a:off x="762000" y="5591175"/>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23" name=""/>
          <p:cNvSpPr txBox="1"/>
          <p:nvPr/>
        </p:nvSpPr>
        <p:spPr>
          <a:xfrm>
            <a:off x="762000" y="56483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4" name=""/>
          <p:cNvSpPr txBox="1"/>
          <p:nvPr/>
        </p:nvSpPr>
        <p:spPr>
          <a:xfrm>
            <a:off x="1390650" y="540067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Which is continuous: height or number of pets?]]></a:t>
            </a:r>
          </a:p>
          <a:p>
            <a:pPr algn="l" rtl="0" fontAlgn="ctr" marL="0" marR="0" indent="0" lvl="0">
              <a:lnSpc>
                <a:spcPct val="110000"/>
              </a:lnSpc>
              <a:spcBef>
                <a:spcPts val="0"/>
              </a:spcBef>
              <a:spcAft>
                <a:spcPts val="0"/>
              </a:spcAft>
            </a:pPr>
            <a:r>
              <a:rPr lang="en-US" strike="noStrike" sz="1300" spc="0" u="none" cap="none">
                <a:solidFill>
                  <a:srgbClr val="3D7FD6">
                    <a:alpha val="100000"/>
                  </a:srgbClr>
                </a:solidFill>
                <a:latin typeface="Calibri"/>
              </a:rPr>
              <a:t><![CDATA[Height]]></a:t>
            </a:r>
          </a:p>
        </p:txBody>
      </p:sp>
      <p:sp>
        <p:nvSpPr>
          <p:cNvPr id="2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Learning Objectiv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Interpreting and representing data]]></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3 of 6]]></a:t>
            </a:r>
          </a:p>
        </p:txBody>
      </p:sp>
      <p:sp>
        <p:nvSpPr>
          <p:cNvPr id="9" name="" descr=""/>
          <p:cNvSpPr/>
          <p:nvPr/>
        </p:nvSpPr>
        <p:spPr>
          <a:xfrm>
            <a:off x="552450" y="2009775"/>
            <a:ext cx="11087100" cy="79057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819150" y="2152650"/>
            <a:ext cx="504825" cy="504825"/>
          </a:xfrm>
          <a:prstGeom prst="ellipse">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11" name=""/>
          <p:cNvSpPr txBox="1"/>
          <p:nvPr/>
        </p:nvSpPr>
        <p:spPr>
          <a:xfrm>
            <a:off x="819150" y="2152650"/>
            <a:ext cx="504825" cy="5048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2B3038">
                    <a:alpha val="100000"/>
                  </a:srgbClr>
                </a:solidFill>
                <a:latin typeface="Georgia"/>
              </a:rPr>
              <a:t><![CDATA[1]]></a:t>
            </a:r>
          </a:p>
        </p:txBody>
      </p:sp>
      <p:sp>
        <p:nvSpPr>
          <p:cNvPr id="12" name=""/>
          <p:cNvSpPr txBox="1"/>
          <p:nvPr/>
        </p:nvSpPr>
        <p:spPr>
          <a:xfrm>
            <a:off x="1781175" y="2009775"/>
            <a:ext cx="9582150" cy="7905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F2227">
                    <a:alpha val="100000"/>
                  </a:srgbClr>
                </a:solidFill>
                <a:latin typeface="Calibri"/>
              </a:rPr>
              <a:t><![CDATA[Plot a scatter graph from two sets of data.]]></a:t>
            </a:r>
          </a:p>
        </p:txBody>
      </p:sp>
      <p:sp>
        <p:nvSpPr>
          <p:cNvPr id="13" name="" descr=""/>
          <p:cNvSpPr/>
          <p:nvPr/>
        </p:nvSpPr>
        <p:spPr>
          <a:xfrm>
            <a:off x="552450" y="2876550"/>
            <a:ext cx="11087100" cy="79057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819150" y="3019425"/>
            <a:ext cx="504825" cy="504825"/>
          </a:xfrm>
          <a:prstGeom prst="ellipse">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15" name=""/>
          <p:cNvSpPr txBox="1"/>
          <p:nvPr/>
        </p:nvSpPr>
        <p:spPr>
          <a:xfrm>
            <a:off x="819150" y="3019425"/>
            <a:ext cx="504825" cy="5048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2B3038">
                    <a:alpha val="100000"/>
                  </a:srgbClr>
                </a:solidFill>
                <a:latin typeface="Georgia"/>
              </a:rPr>
              <a:t><![CDATA[2]]></a:t>
            </a:r>
          </a:p>
        </p:txBody>
      </p:sp>
      <p:sp>
        <p:nvSpPr>
          <p:cNvPr id="16" name=""/>
          <p:cNvSpPr txBox="1"/>
          <p:nvPr/>
        </p:nvSpPr>
        <p:spPr>
          <a:xfrm>
            <a:off x="1781175" y="2876550"/>
            <a:ext cx="9582150" cy="7905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F2227">
                    <a:alpha val="100000"/>
                  </a:srgbClr>
                </a:solidFill>
                <a:latin typeface="Calibri"/>
              </a:rPr>
              <a:t><![CDATA[Describe the correlation: positive, negative or none.]]></a:t>
            </a:r>
          </a:p>
        </p:txBody>
      </p:sp>
      <p:sp>
        <p:nvSpPr>
          <p:cNvPr id="17" name="" descr=""/>
          <p:cNvSpPr/>
          <p:nvPr/>
        </p:nvSpPr>
        <p:spPr>
          <a:xfrm>
            <a:off x="552450" y="3743325"/>
            <a:ext cx="11087100" cy="79057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8" name="" descr=""/>
          <p:cNvSpPr/>
          <p:nvPr/>
        </p:nvSpPr>
        <p:spPr>
          <a:xfrm>
            <a:off x="819150" y="3886200"/>
            <a:ext cx="504825" cy="504825"/>
          </a:xfrm>
          <a:prstGeom prst="ellipse">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19" name=""/>
          <p:cNvSpPr txBox="1"/>
          <p:nvPr/>
        </p:nvSpPr>
        <p:spPr>
          <a:xfrm>
            <a:off x="819150" y="3886200"/>
            <a:ext cx="504825" cy="5048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2B3038">
                    <a:alpha val="100000"/>
                  </a:srgbClr>
                </a:solidFill>
                <a:latin typeface="Georgia"/>
              </a:rPr>
              <a:t><![CDATA[3]]></a:t>
            </a:r>
          </a:p>
        </p:txBody>
      </p:sp>
      <p:sp>
        <p:nvSpPr>
          <p:cNvPr id="20" name=""/>
          <p:cNvSpPr txBox="1"/>
          <p:nvPr/>
        </p:nvSpPr>
        <p:spPr>
          <a:xfrm>
            <a:off x="1781175" y="3743325"/>
            <a:ext cx="9582150" cy="7905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F2227">
                    <a:alpha val="100000"/>
                  </a:srgbClr>
                </a:solidFill>
                <a:latin typeface="Calibri"/>
              </a:rPr>
              <a:t><![CDATA[Say whether correlation is strong or weak.]]></a:t>
            </a:r>
          </a:p>
        </p:txBody>
      </p:sp>
      <p:sp>
        <p:nvSpPr>
          <p:cNvPr id="21" name="" descr=""/>
          <p:cNvSpPr/>
          <p:nvPr/>
        </p:nvSpPr>
        <p:spPr>
          <a:xfrm>
            <a:off x="552450" y="4610100"/>
            <a:ext cx="11087100" cy="79057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2" name="" descr=""/>
          <p:cNvSpPr/>
          <p:nvPr/>
        </p:nvSpPr>
        <p:spPr>
          <a:xfrm>
            <a:off x="819150" y="4752975"/>
            <a:ext cx="504825" cy="504825"/>
          </a:xfrm>
          <a:prstGeom prst="ellipse">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23" name=""/>
          <p:cNvSpPr txBox="1"/>
          <p:nvPr/>
        </p:nvSpPr>
        <p:spPr>
          <a:xfrm>
            <a:off x="819150" y="4752975"/>
            <a:ext cx="504825" cy="5048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2B3038">
                    <a:alpha val="100000"/>
                  </a:srgbClr>
                </a:solidFill>
                <a:latin typeface="Georgia"/>
              </a:rPr>
              <a:t><![CDATA[4]]></a:t>
            </a:r>
          </a:p>
        </p:txBody>
      </p:sp>
      <p:sp>
        <p:nvSpPr>
          <p:cNvPr id="24" name=""/>
          <p:cNvSpPr txBox="1"/>
          <p:nvPr/>
        </p:nvSpPr>
        <p:spPr>
          <a:xfrm>
            <a:off x="1781175" y="4610100"/>
            <a:ext cx="9582150" cy="7905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F2227">
                    <a:alpha val="100000"/>
                  </a:srgbClr>
                </a:solidFill>
                <a:latin typeface="Calibri"/>
              </a:rPr>
              <a:t><![CDATA[Identify outliers.]]></a:t>
            </a:r>
          </a:p>
        </p:txBody>
      </p:sp>
      <p:sp>
        <p:nvSpPr>
          <p:cNvPr id="25" name="" descr=""/>
          <p:cNvSpPr/>
          <p:nvPr/>
        </p:nvSpPr>
        <p:spPr>
          <a:xfrm>
            <a:off x="552450" y="5476875"/>
            <a:ext cx="11087100" cy="79057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6" name="" descr=""/>
          <p:cNvSpPr/>
          <p:nvPr/>
        </p:nvSpPr>
        <p:spPr>
          <a:xfrm>
            <a:off x="819150" y="5619750"/>
            <a:ext cx="504825" cy="504825"/>
          </a:xfrm>
          <a:prstGeom prst="ellipse">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27" name=""/>
          <p:cNvSpPr txBox="1"/>
          <p:nvPr/>
        </p:nvSpPr>
        <p:spPr>
          <a:xfrm>
            <a:off x="819150" y="5619750"/>
            <a:ext cx="504825" cy="5048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2B3038">
                    <a:alpha val="100000"/>
                  </a:srgbClr>
                </a:solidFill>
                <a:latin typeface="Georgia"/>
              </a:rPr>
              <a:t><![CDATA[5]]></a:t>
            </a:r>
          </a:p>
        </p:txBody>
      </p:sp>
      <p:sp>
        <p:nvSpPr>
          <p:cNvPr id="28" name=""/>
          <p:cNvSpPr txBox="1"/>
          <p:nvPr/>
        </p:nvSpPr>
        <p:spPr>
          <a:xfrm>
            <a:off x="1781175" y="5476875"/>
            <a:ext cx="9582150" cy="7905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F2227">
                    <a:alpha val="100000"/>
                  </a:srgbClr>
                </a:solidFill>
                <a:latin typeface="Calibri"/>
              </a:rPr>
              <a:t><![CDATA[Explain that correlation does not prove that one thing causes another.]]></a:t>
            </a:r>
          </a:p>
        </p:txBody>
      </p:sp>
      <p:sp>
        <p:nvSpPr>
          <p:cNvPr id="2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What Is a Scatter Graph?]]></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Interpreting and representing data]]></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3 of 6]]></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A scatter graph shows two sets of data about the same people or things.]]></a:t>
            </a:r>
          </a:p>
        </p:txBody>
      </p:sp>
      <p:sp>
        <p:nvSpPr>
          <p:cNvPr id="10" name="" descr=""/>
          <p:cNvSpPr/>
          <p:nvPr/>
        </p:nvSpPr>
        <p:spPr>
          <a:xfrm>
            <a:off x="552450" y="22479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Bivariate data]]></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Two measurements for each item: a student's height AND their shoe size.]]></a:t>
            </a:r>
          </a:p>
        </p:txBody>
      </p:sp>
      <p:sp>
        <p:nvSpPr>
          <p:cNvPr id="13" name="" descr=""/>
          <p:cNvSpPr/>
          <p:nvPr/>
        </p:nvSpPr>
        <p:spPr>
          <a:xfrm>
            <a:off x="552450" y="32766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One point each]]></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Each item is one point, plotted using its two values as coordinates.]]></a:t>
            </a:r>
          </a:p>
        </p:txBody>
      </p:sp>
      <p:sp>
        <p:nvSpPr>
          <p:cNvPr id="16" name="" descr=""/>
          <p:cNvSpPr/>
          <p:nvPr/>
        </p:nvSpPr>
        <p:spPr>
          <a:xfrm>
            <a:off x="552450" y="43053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Do not join the points]]></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The points are separate items; there is no order to follow.]]></a:t>
            </a:r>
          </a:p>
        </p:txBody>
      </p:sp>
      <p:sp>
        <p:nvSpPr>
          <p:cNvPr id="19" name="" descr=""/>
          <p:cNvSpPr/>
          <p:nvPr/>
        </p:nvSpPr>
        <p:spPr>
          <a:xfrm>
            <a:off x="552450" y="53340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Look at the shape]]></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The pattern of the points shows whether the two measurements are related.]]></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Types of Correlatio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Interpreting and representing data]]></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3 of 6]]></a:t>
            </a:r>
          </a:p>
        </p:txBody>
      </p:sp>
      <p:pic>
        <p:nvPicPr>
          <p:cNvPr id="9" name="" descr=""/>
          <p:cNvPicPr>
            <a:picLocks noChangeAspect="1"/>
          </p:cNvPicPr>
          <p:nvPr/>
        </p:nvPicPr>
        <p:blipFill>
          <a:blip r:embed="rId3"/>
          <a:stretch>
            <a:fillRect/>
          </a:stretch>
        </p:blipFill>
        <p:spPr>
          <a:xfrm>
            <a:off x="6305550" y="2438400"/>
            <a:ext cx="5334000" cy="2981325"/>
          </a:xfrm>
          <a:prstGeom prst="rect">
            <a:avLst/>
          </a:prstGeom>
          <a:noFill/>
        </p:spPr>
      </p:pic>
      <p:sp>
        <p:nvSpPr>
          <p:cNvPr id="10" name="" descr=""/>
          <p:cNvSpPr/>
          <p:nvPr/>
        </p:nvSpPr>
        <p:spPr>
          <a:xfrm>
            <a:off x="6305550" y="2438400"/>
            <a:ext cx="5334000" cy="2981325"/>
          </a:xfrm>
          <a:prstGeom prst="rect">
            <a:avLst/>
          </a:prstGeom>
          <a:noFill/>
          <a:ln w="9525">
            <a:solidFill>
              <a:srgbClr val="D2D7DE">
                <a:alpha val="100000"/>
              </a:srgbClr>
            </a:solidFill>
          </a:ln>
        </p:spPr>
        <p:txBody>
          <a:bodyPr vertOverflow="clip" rtlCol="0" anchor="ctr"/>
          <a:lstStyle/>
          <a:p>
            <a:pPr algn="ctr"/>
            <a:r>
              <a:t/>
            </a:r>
          </a:p>
        </p:txBody>
      </p:sp>
      <p:sp>
        <p:nvSpPr>
          <p:cNvPr id="11" name=""/>
          <p:cNvSpPr txBox="1"/>
          <p:nvPr/>
        </p:nvSpPr>
        <p:spPr>
          <a:xfrm>
            <a:off x="6305550" y="5495925"/>
            <a:ext cx="5334000" cy="2476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100" spc="0" u="none" cap="none">
                <a:solidFill>
                  <a:srgbClr val="6A7078">
                    <a:alpha val="100000"/>
                  </a:srgbClr>
                </a:solidFill>
                <a:latin typeface="Calibri"/>
              </a:rPr>
              <a:t><![CDATA[Up together, one up and one down, or no pattern at all.]]></a:t>
            </a:r>
          </a:p>
        </p:txBody>
      </p:sp>
      <p:sp>
        <p:nvSpPr>
          <p:cNvPr id="12" name=""/>
          <p:cNvSpPr txBox="1"/>
          <p:nvPr/>
        </p:nvSpPr>
        <p:spPr>
          <a:xfrm>
            <a:off x="552450" y="1905000"/>
            <a:ext cx="5334000" cy="4381500"/>
          </a:xfrm>
          <a:prstGeom prst="rect">
            <a:avLst/>
          </a:prstGeom>
          <a:noFill/>
        </p:spPr>
        <p:txBody>
          <a:bodyPr anchor="ctr" anchorCtr="0" rtlCol="0" vert="horz" bIns="0" lIns="0" rIns="0" tIns="0">
            <a:normAutofit/>
          </a:bodyPr>
          <a:lstStyle/>
          <a:p>
            <a:pPr algn="l" rtl="0" fontAlgn="ctr" marL="0" marR="0" indent="0" lvl="0">
              <a:lnSpc>
                <a:spcPct val="116000"/>
              </a:lnSpc>
              <a:spcBef>
                <a:spcPts val="0"/>
              </a:spcBef>
              <a:spcAft>
                <a:spcPts val="0"/>
              </a:spcAft>
            </a:pPr>
            <a:r>
              <a:rPr lang="en-US" strike="noStrike" sz="1900" spc="0" u="none" cap="none">
                <a:solidFill>
                  <a:srgbClr val="1F2227">
                    <a:alpha val="100000"/>
                  </a:srgbClr>
                </a:solidFill>
                <a:latin typeface="Calibri"/>
              </a:rPr>
              <a:t><![CDATA[Positive correlation means as one value increases, so does the other. Negative correlation means as one increases, the other decreases. No correlation means there is no clear relationship at all.]]></a:t>
            </a:r>
          </a:p>
        </p:txBody>
      </p:sp>
      <p:sp>
        <p:nvSpPr>
          <p:cNvPr id="1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Describing Correlatio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Interpreting and representing data]]></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3 of 6]]></a:t>
            </a:r>
          </a:p>
        </p:txBody>
      </p:sp>
      <p:sp>
        <p:nvSpPr>
          <p:cNvPr id="9" name="" descr=""/>
          <p:cNvSpPr/>
          <p:nvPr/>
        </p:nvSpPr>
        <p:spPr>
          <a:xfrm>
            <a:off x="552450" y="1990725"/>
            <a:ext cx="5438775" cy="20002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723900" y="2162175"/>
            <a:ext cx="323850" cy="28575"/>
          </a:xfrm>
          <a:prstGeom prst="rect">
            <a:avLst/>
          </a:prstGeom>
          <a:solidFill>
            <a:srgbClr val="3D7FD6">
              <a:alpha val="100000"/>
            </a:srgbClr>
          </a:solidFill>
          <a:ln w="9525">
            <a:noFill/>
          </a:ln>
        </p:spPr>
        <p:txBody>
          <a:bodyPr vertOverflow="clip" rtlCol="0" anchor="ctr"/>
          <a:lstStyle/>
          <a:p>
            <a:pPr algn="ctr"/>
            <a:r>
              <a:t/>
            </a:r>
          </a:p>
        </p:txBody>
      </p:sp>
      <p:sp>
        <p:nvSpPr>
          <p:cNvPr id="11" name=""/>
          <p:cNvSpPr txBox="1"/>
          <p:nvPr/>
        </p:nvSpPr>
        <p:spPr>
          <a:xfrm>
            <a:off x="723900" y="2333625"/>
            <a:ext cx="509587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2B3038">
                    <a:alpha val="100000"/>
                  </a:srgbClr>
                </a:solidFill>
                <a:latin typeface="Georgia"/>
              </a:rPr>
              <a:t><![CDATA[Positive]]></a:t>
            </a:r>
          </a:p>
          <a:p>
            <a:pPr algn="l" rtl="0" fontAlgn="base"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As one goes up, the other goes up. Height and shoe size.]]></a:t>
            </a:r>
          </a:p>
        </p:txBody>
      </p:sp>
      <p:sp>
        <p:nvSpPr>
          <p:cNvPr id="12" name="" descr=""/>
          <p:cNvSpPr/>
          <p:nvPr/>
        </p:nvSpPr>
        <p:spPr>
          <a:xfrm>
            <a:off x="6200775" y="1990725"/>
            <a:ext cx="5438775" cy="20002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3" name="" descr=""/>
          <p:cNvSpPr/>
          <p:nvPr/>
        </p:nvSpPr>
        <p:spPr>
          <a:xfrm>
            <a:off x="6372225" y="2162175"/>
            <a:ext cx="323850" cy="28575"/>
          </a:xfrm>
          <a:prstGeom prst="rect">
            <a:avLst/>
          </a:prstGeom>
          <a:solidFill>
            <a:srgbClr val="3D7FD6">
              <a:alpha val="100000"/>
            </a:srgbClr>
          </a:solidFill>
          <a:ln w="9525">
            <a:noFill/>
          </a:ln>
        </p:spPr>
        <p:txBody>
          <a:bodyPr vertOverflow="clip" rtlCol="0" anchor="ctr"/>
          <a:lstStyle/>
          <a:p>
            <a:pPr algn="ctr"/>
            <a:r>
              <a:t/>
            </a:r>
          </a:p>
        </p:txBody>
      </p:sp>
      <p:sp>
        <p:nvSpPr>
          <p:cNvPr id="14" name=""/>
          <p:cNvSpPr txBox="1"/>
          <p:nvPr/>
        </p:nvSpPr>
        <p:spPr>
          <a:xfrm>
            <a:off x="6372225" y="2333625"/>
            <a:ext cx="509587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2B3038">
                    <a:alpha val="100000"/>
                  </a:srgbClr>
                </a:solidFill>
                <a:latin typeface="Georgia"/>
              </a:rPr>
              <a:t><![CDATA[Negative]]></a:t>
            </a:r>
          </a:p>
          <a:p>
            <a:pPr algn="l" rtl="0" fontAlgn="base"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As one goes up, the other goes down. The age of a car and its value.]]></a:t>
            </a:r>
          </a:p>
        </p:txBody>
      </p:sp>
      <p:sp>
        <p:nvSpPr>
          <p:cNvPr id="15" name="" descr=""/>
          <p:cNvSpPr/>
          <p:nvPr/>
        </p:nvSpPr>
        <p:spPr>
          <a:xfrm>
            <a:off x="552450" y="4200525"/>
            <a:ext cx="5438775" cy="20002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6" name="" descr=""/>
          <p:cNvSpPr/>
          <p:nvPr/>
        </p:nvSpPr>
        <p:spPr>
          <a:xfrm>
            <a:off x="723900" y="4371975"/>
            <a:ext cx="323850" cy="28575"/>
          </a:xfrm>
          <a:prstGeom prst="rect">
            <a:avLst/>
          </a:prstGeom>
          <a:solidFill>
            <a:srgbClr val="3D7FD6">
              <a:alpha val="100000"/>
            </a:srgbClr>
          </a:solidFill>
          <a:ln w="9525">
            <a:noFill/>
          </a:ln>
        </p:spPr>
        <p:txBody>
          <a:bodyPr vertOverflow="clip" rtlCol="0" anchor="ctr"/>
          <a:lstStyle/>
          <a:p>
            <a:pPr algn="ctr"/>
            <a:r>
              <a:t/>
            </a:r>
          </a:p>
        </p:txBody>
      </p:sp>
      <p:sp>
        <p:nvSpPr>
          <p:cNvPr id="17" name=""/>
          <p:cNvSpPr txBox="1"/>
          <p:nvPr/>
        </p:nvSpPr>
        <p:spPr>
          <a:xfrm>
            <a:off x="723900" y="4543425"/>
            <a:ext cx="509587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2B3038">
                    <a:alpha val="100000"/>
                  </a:srgbClr>
                </a:solidFill>
                <a:latin typeface="Georgia"/>
              </a:rPr>
              <a:t><![CDATA[No correlation]]></a:t>
            </a:r>
          </a:p>
          <a:p>
            <a:pPr algn="l" rtl="0" fontAlgn="base"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No relationship. Height and score in a maths test.]]></a:t>
            </a:r>
          </a:p>
        </p:txBody>
      </p:sp>
      <p:sp>
        <p:nvSpPr>
          <p:cNvPr id="18" name="" descr=""/>
          <p:cNvSpPr/>
          <p:nvPr/>
        </p:nvSpPr>
        <p:spPr>
          <a:xfrm>
            <a:off x="6200775" y="4200525"/>
            <a:ext cx="5438775" cy="20002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9" name="" descr=""/>
          <p:cNvSpPr/>
          <p:nvPr/>
        </p:nvSpPr>
        <p:spPr>
          <a:xfrm>
            <a:off x="6372225" y="4371975"/>
            <a:ext cx="323850" cy="28575"/>
          </a:xfrm>
          <a:prstGeom prst="rect">
            <a:avLst/>
          </a:prstGeom>
          <a:solidFill>
            <a:srgbClr val="3D7FD6">
              <a:alpha val="100000"/>
            </a:srgbClr>
          </a:solidFill>
          <a:ln w="9525">
            <a:noFill/>
          </a:ln>
        </p:spPr>
        <p:txBody>
          <a:bodyPr vertOverflow="clip" rtlCol="0" anchor="ctr"/>
          <a:lstStyle/>
          <a:p>
            <a:pPr algn="ctr"/>
            <a:r>
              <a:t/>
            </a:r>
          </a:p>
        </p:txBody>
      </p:sp>
      <p:sp>
        <p:nvSpPr>
          <p:cNvPr id="20" name=""/>
          <p:cNvSpPr txBox="1"/>
          <p:nvPr/>
        </p:nvSpPr>
        <p:spPr>
          <a:xfrm>
            <a:off x="6372225" y="4543425"/>
            <a:ext cx="509587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2B3038">
                    <a:alpha val="100000"/>
                  </a:srgbClr>
                </a:solidFill>
                <a:latin typeface="Georgia"/>
              </a:rPr>
              <a:t><![CDATA[Strong or weak]]></a:t>
            </a:r>
          </a:p>
          <a:p>
            <a:pPr algn="l" rtl="0" fontAlgn="base"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Strong: the points lie close to a straight line. Weak: they are more spread out but still show a pattern.]]></a:t>
            </a:r>
          </a:p>
        </p:txBody>
      </p:sp>
      <p:sp>
        <p:nvSpPr>
          <p:cNvPr id="2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Outlier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Interpreting and representing data]]></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3 of 6]]></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An outlier is a point that does not fit the pattern of the rest.]]></a:t>
            </a:r>
          </a:p>
        </p:txBody>
      </p:sp>
      <p:sp>
        <p:nvSpPr>
          <p:cNvPr id="10" name="" descr=""/>
          <p:cNvSpPr/>
          <p:nvPr/>
        </p:nvSpPr>
        <p:spPr>
          <a:xfrm>
            <a:off x="552450" y="22479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Spotting one]]></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A point well away from the others - for example, a very old car that is worth a lot because it is a classic.]]></a:t>
            </a:r>
          </a:p>
        </p:txBody>
      </p:sp>
      <p:sp>
        <p:nvSpPr>
          <p:cNvPr id="13" name="" descr=""/>
          <p:cNvSpPr/>
          <p:nvPr/>
        </p:nvSpPr>
        <p:spPr>
          <a:xfrm>
            <a:off x="552450" y="32766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Why it happens]]></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A mistake in recording the data, or a genuinely unusual item.]]></a:t>
            </a:r>
          </a:p>
        </p:txBody>
      </p:sp>
      <p:sp>
        <p:nvSpPr>
          <p:cNvPr id="16" name="" descr=""/>
          <p:cNvSpPr/>
          <p:nvPr/>
        </p:nvSpPr>
        <p:spPr>
          <a:xfrm>
            <a:off x="552450" y="43053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What to do]]></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Do not simply delete it. Note it, and think about why it is different.]]></a:t>
            </a:r>
          </a:p>
        </p:txBody>
      </p:sp>
      <p:sp>
        <p:nvSpPr>
          <p:cNvPr id="19" name="" descr=""/>
          <p:cNvSpPr/>
          <p:nvPr/>
        </p:nvSpPr>
        <p:spPr>
          <a:xfrm>
            <a:off x="552450" y="53340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In the exam]]></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You may be asked to circle it or give its coordinates.]]></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Correlation Is Not Causatio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Interpreting and representing data]]></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3 of 6]]></a:t>
            </a:r>
          </a:p>
        </p:txBody>
      </p:sp>
      <p:sp>
        <p:nvSpPr>
          <p:cNvPr id="9" name="" descr=""/>
          <p:cNvSpPr/>
          <p:nvPr/>
        </p:nvSpPr>
        <p:spPr>
          <a:xfrm>
            <a:off x="552450" y="1781175"/>
            <a:ext cx="5314950" cy="235267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p:cNvSpPr txBox="1"/>
          <p:nvPr/>
        </p:nvSpPr>
        <p:spPr>
          <a:xfrm>
            <a:off x="781050" y="1962150"/>
            <a:ext cx="485775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600" spc="50" u="none" cap="none">
                <a:solidFill>
                  <a:srgbClr val="2B3038">
                    <a:alpha val="100000"/>
                  </a:srgbClr>
                </a:solidFill>
                <a:latin typeface="Georgia"/>
              </a:rPr>
              <a:t><![CDATA[WHAT CORRELATION SHOWS]]></a:t>
            </a:r>
          </a:p>
        </p:txBody>
      </p:sp>
      <p:sp>
        <p:nvSpPr>
          <p:cNvPr id="11" name="" descr=""/>
          <p:cNvSpPr/>
          <p:nvPr/>
        </p:nvSpPr>
        <p:spPr>
          <a:xfrm>
            <a:off x="781050" y="2438400"/>
            <a:ext cx="4857750" cy="19050"/>
          </a:xfrm>
          <a:prstGeom prst="rect">
            <a:avLst/>
          </a:prstGeom>
          <a:solidFill>
            <a:srgbClr val="2B3038">
              <a:alpha val="100000"/>
            </a:srgbClr>
          </a:solidFill>
          <a:ln w="9525">
            <a:noFill/>
          </a:ln>
        </p:spPr>
        <p:txBody>
          <a:bodyPr vertOverflow="clip" rtlCol="0" anchor="ctr"/>
          <a:lstStyle/>
          <a:p>
            <a:pPr algn="ctr"/>
            <a:r>
              <a:t/>
            </a:r>
          </a:p>
        </p:txBody>
      </p:sp>
      <p:sp>
        <p:nvSpPr>
          <p:cNvPr id="12" name=""/>
          <p:cNvSpPr txBox="1"/>
          <p:nvPr/>
        </p:nvSpPr>
        <p:spPr>
          <a:xfrm>
            <a:off x="781050" y="2647950"/>
            <a:ext cx="4857750" cy="14859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900"/>
              </a:spcAft>
            </a:pPr>
            <a:r>
              <a:rPr lang="en-US" strike="noStrike" sz="1100" spc="0" u="none" cap="none">
                <a:solidFill>
                  <a:srgbClr val="1F2227">
                    <a:alpha val="100000"/>
                  </a:srgbClr>
                </a:solidFill>
                <a:latin typeface="Calibri"/>
              </a:rPr>
              <a:t><![CDATA[•  Two things tend to change together.]]></a:t>
            </a:r>
          </a:p>
          <a:p>
            <a:pPr algn="l" rtl="0" fontAlgn="base" marL="0" marR="0" indent="0" lvl="0">
              <a:lnSpc>
                <a:spcPct val="108000"/>
              </a:lnSpc>
              <a:spcBef>
                <a:spcPts val="0"/>
              </a:spcBef>
              <a:spcAft>
                <a:spcPts val="900"/>
              </a:spcAft>
            </a:pPr>
            <a:r>
              <a:rPr lang="en-US" strike="noStrike" sz="1100" spc="0" u="none" cap="none">
                <a:solidFill>
                  <a:srgbClr val="1F2227">
                    <a:alpha val="100000"/>
                  </a:srgbClr>
                </a:solidFill>
                <a:latin typeface="Calibri"/>
              </a:rPr>
              <a:t><![CDATA[•  It can help you make predictions.]]></a:t>
            </a:r>
          </a:p>
          <a:p>
            <a:pPr algn="l" rtl="0" fontAlgn="base" marL="0" marR="0" indent="0" lvl="0">
              <a:lnSpc>
                <a:spcPct val="108000"/>
              </a:lnSpc>
              <a:spcBef>
                <a:spcPts val="0"/>
              </a:spcBef>
              <a:spcAft>
                <a:spcPts val="900"/>
              </a:spcAft>
            </a:pPr>
            <a:r>
              <a:rPr lang="en-US" strike="noStrike" sz="1100" spc="0" u="none" cap="none">
                <a:solidFill>
                  <a:srgbClr val="1F2227">
                    <a:alpha val="100000"/>
                  </a:srgbClr>
                </a:solidFill>
                <a:latin typeface="Calibri"/>
              </a:rPr>
              <a:t><![CDATA[•  It can suggest an idea worth testing.]]></a:t>
            </a:r>
          </a:p>
        </p:txBody>
      </p:sp>
      <p:sp>
        <p:nvSpPr>
          <p:cNvPr id="13" name="" descr=""/>
          <p:cNvSpPr/>
          <p:nvPr/>
        </p:nvSpPr>
        <p:spPr>
          <a:xfrm>
            <a:off x="6324600" y="1781175"/>
            <a:ext cx="5314950" cy="235267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p:cNvSpPr txBox="1"/>
          <p:nvPr/>
        </p:nvSpPr>
        <p:spPr>
          <a:xfrm>
            <a:off x="6553200" y="1962150"/>
            <a:ext cx="485775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600" spc="50" u="none" cap="none">
                <a:solidFill>
                  <a:srgbClr val="3D7FD6">
                    <a:alpha val="100000"/>
                  </a:srgbClr>
                </a:solidFill>
                <a:latin typeface="Georgia"/>
              </a:rPr>
              <a:t><![CDATA[WHAT IT DOES NOT SHOW]]></a:t>
            </a:r>
          </a:p>
        </p:txBody>
      </p:sp>
      <p:sp>
        <p:nvSpPr>
          <p:cNvPr id="15" name="" descr=""/>
          <p:cNvSpPr/>
          <p:nvPr/>
        </p:nvSpPr>
        <p:spPr>
          <a:xfrm>
            <a:off x="6553200" y="2438400"/>
            <a:ext cx="4857750" cy="19050"/>
          </a:xfrm>
          <a:prstGeom prst="rect">
            <a:avLst/>
          </a:prstGeom>
          <a:solidFill>
            <a:srgbClr val="3D7FD6">
              <a:alpha val="100000"/>
            </a:srgbClr>
          </a:solidFill>
          <a:ln w="9525">
            <a:noFill/>
          </a:ln>
        </p:spPr>
        <p:txBody>
          <a:bodyPr vertOverflow="clip" rtlCol="0" anchor="ctr"/>
          <a:lstStyle/>
          <a:p>
            <a:pPr algn="ctr"/>
            <a:r>
              <a:t/>
            </a:r>
          </a:p>
        </p:txBody>
      </p:sp>
      <p:sp>
        <p:nvSpPr>
          <p:cNvPr id="16" name=""/>
          <p:cNvSpPr txBox="1"/>
          <p:nvPr/>
        </p:nvSpPr>
        <p:spPr>
          <a:xfrm>
            <a:off x="6553200" y="2647950"/>
            <a:ext cx="4857750" cy="14859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900"/>
              </a:spcAft>
            </a:pPr>
            <a:r>
              <a:rPr lang="en-US" strike="noStrike" sz="1100" spc="0" u="none" cap="none">
                <a:solidFill>
                  <a:srgbClr val="1F2227">
                    <a:alpha val="100000"/>
                  </a:srgbClr>
                </a:solidFill>
                <a:latin typeface="Calibri"/>
              </a:rPr>
              <a:t><![CDATA[•  That one thing causes the other.]]></a:t>
            </a:r>
          </a:p>
          <a:p>
            <a:pPr algn="l" rtl="0" fontAlgn="base" marL="0" marR="0" indent="0" lvl="0">
              <a:lnSpc>
                <a:spcPct val="108000"/>
              </a:lnSpc>
              <a:spcBef>
                <a:spcPts val="0"/>
              </a:spcBef>
              <a:spcAft>
                <a:spcPts val="900"/>
              </a:spcAft>
            </a:pPr>
            <a:r>
              <a:rPr lang="en-US" strike="noStrike" sz="1100" spc="0" u="none" cap="none">
                <a:solidFill>
                  <a:srgbClr val="1F2227">
                    <a:alpha val="100000"/>
                  </a:srgbClr>
                </a:solidFill>
                <a:latin typeface="Calibri"/>
              </a:rPr>
              <a:t><![CDATA[•  Ice cream sales and sunburn are positively correlated - but ice cream does not cause sunburn.]]></a:t>
            </a:r>
          </a:p>
          <a:p>
            <a:pPr algn="l" rtl="0" fontAlgn="base" marL="0" marR="0" indent="0" lvl="0">
              <a:lnSpc>
                <a:spcPct val="108000"/>
              </a:lnSpc>
              <a:spcBef>
                <a:spcPts val="0"/>
              </a:spcBef>
              <a:spcAft>
                <a:spcPts val="900"/>
              </a:spcAft>
            </a:pPr>
            <a:r>
              <a:rPr lang="en-US" strike="noStrike" sz="1100" spc="0" u="none" cap="none">
                <a:solidFill>
                  <a:srgbClr val="1F2227">
                    <a:alpha val="100000"/>
                  </a:srgbClr>
                </a:solidFill>
                <a:latin typeface="Calibri"/>
              </a:rPr>
              <a:t><![CDATA[•  Both are caused by a third thing: hot, sunny weather.]]></a:t>
            </a:r>
          </a:p>
        </p:txBody>
      </p:sp>
      <p:sp>
        <p:nvSpPr>
          <p:cNvPr id="1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Interpreting and representing data]]></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3 of 6]]></a:t>
            </a:r>
          </a:p>
        </p:txBody>
      </p:sp>
      <p:sp>
        <p:nvSpPr>
          <p:cNvPr id="7" name=""/>
          <p:cNvSpPr txBox="1"/>
          <p:nvPr/>
        </p:nvSpPr>
        <p:spPr>
          <a:xfrm>
            <a:off x="552450" y="8667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200" spc="150" u="none" cap="none">
                <a:solidFill>
                  <a:srgbClr val="3D7FD6">
                    <a:alpha val="100000"/>
                  </a:srgbClr>
                </a:solidFill>
                <a:latin typeface="Calibri"/>
              </a:rPr>
              <a:t><![CDATA[CASE STUDY]]></a:t>
            </a:r>
          </a:p>
        </p:txBody>
      </p:sp>
      <p:pic>
        <p:nvPicPr>
          <p:cNvPr id="8" name="" descr=""/>
          <p:cNvPicPr>
            <a:picLocks noChangeAspect="1"/>
          </p:cNvPicPr>
          <p:nvPr/>
        </p:nvPicPr>
        <p:blipFill>
          <a:blip r:embed="rId2"/>
          <a:stretch>
            <a:fillRect/>
          </a:stretch>
        </p:blipFill>
        <p:spPr>
          <a:xfrm>
            <a:off x="552450" y="1143000"/>
            <a:ext cx="571500" cy="571500"/>
          </a:xfrm>
          <a:prstGeom prst="rect">
            <a:avLst/>
          </a:prstGeom>
          <a:noFill/>
        </p:spPr>
      </p:pic>
      <p:sp>
        <p:nvSpPr>
          <p:cNvPr id="9" name=""/>
          <p:cNvSpPr txBox="1"/>
          <p:nvPr/>
        </p:nvSpPr>
        <p:spPr>
          <a:xfrm>
            <a:off x="1295400" y="10953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Storks Deliver Babies"]]></a:t>
            </a:r>
          </a:p>
        </p:txBody>
      </p:sp>
      <p:sp>
        <p:nvSpPr>
          <p:cNvPr id="10" name="" descr=""/>
          <p:cNvSpPr/>
          <p:nvPr/>
        </p:nvSpPr>
        <p:spPr>
          <a:xfrm>
            <a:off x="552450" y="1962150"/>
            <a:ext cx="11087100" cy="23336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p:cNvSpPr txBox="1"/>
          <p:nvPr/>
        </p:nvSpPr>
        <p:spPr>
          <a:xfrm>
            <a:off x="866775" y="2057400"/>
            <a:ext cx="10458450" cy="2143125"/>
          </a:xfrm>
          <a:prstGeom prst="rect">
            <a:avLst/>
          </a:prstGeom>
          <a:noFill/>
        </p:spPr>
        <p:txBody>
          <a:bodyPr anchor="ctr" anchorCtr="0" rtlCol="0" vert="horz" bIns="0" lIns="0" rIns="0" tIns="0">
            <a:normAutofit/>
          </a:bodyPr>
          <a:lstStyle/>
          <a:p>
            <a:pPr algn="l" rtl="0" fontAlgn="ctr" marL="0" marR="0" indent="0" lvl="0">
              <a:lnSpc>
                <a:spcPct val="118000"/>
              </a:lnSpc>
              <a:spcBef>
                <a:spcPts val="0"/>
              </a:spcBef>
              <a:spcAft>
                <a:spcPts val="0"/>
              </a:spcAft>
            </a:pPr>
            <a:r>
              <a:rPr lang="en-US" strike="noStrike" sz="1200" spc="0" u="none" cap="none">
                <a:solidFill>
                  <a:srgbClr val="1F2227">
                    <a:alpha val="100000"/>
                  </a:srgbClr>
                </a:solidFill>
                <a:latin typeface="Calibri"/>
              </a:rPr>
              <a:t><![CDATA[In 2000 the statistician Robert Matthews published a paper called "Storks Deliver Babies (p = 0.008)". Using data from 17 European countries, he showed a genuine positive correlation between the number of breeding pairs of storks in a country and the number of babies born there each year. Of course storks do not deliver babies. Bigger countries simply have more room for storks AND more people having babies. His point was that a strong correlation, however convincing it looks, never proves that one thing causes the other.]]></a:t>
            </a:r>
          </a:p>
        </p:txBody>
      </p:sp>
      <p:sp>
        <p:nvSpPr>
          <p:cNvPr id="12" name="" descr=""/>
          <p:cNvSpPr/>
          <p:nvPr/>
        </p:nvSpPr>
        <p:spPr>
          <a:xfrm>
            <a:off x="552450" y="4572000"/>
            <a:ext cx="5362575" cy="1419225"/>
          </a:xfrm>
          <a:prstGeom prst="roundRect">
            <a:avLst/>
          </a:prstGeom>
          <a:solidFill>
            <a:srgbClr val="2B3038">
              <a:alpha val="100000"/>
            </a:srgbClr>
          </a:solidFill>
          <a:ln w="9525">
            <a:noFill/>
          </a:ln>
        </p:spPr>
        <p:txBody>
          <a:bodyPr vertOverflow="clip" rtlCol="0" anchor="ctr"/>
          <a:lstStyle/>
          <a:p>
            <a:pPr algn="ctr"/>
            <a:r>
              <a:t/>
            </a:r>
          </a:p>
        </p:txBody>
      </p:sp>
      <p:sp>
        <p:nvSpPr>
          <p:cNvPr id="13" name=""/>
          <p:cNvSpPr txBox="1"/>
          <p:nvPr/>
        </p:nvSpPr>
        <p:spPr>
          <a:xfrm>
            <a:off x="733425" y="4733925"/>
            <a:ext cx="5000625" cy="5524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1ACE4">
                    <a:alpha val="100000"/>
                  </a:srgbClr>
                </a:solidFill>
                <a:latin typeface="Georgia"/>
              </a:rPr>
              <a:t><![CDATA[2000]]></a:t>
            </a:r>
          </a:p>
        </p:txBody>
      </p:sp>
      <p:sp>
        <p:nvSpPr>
          <p:cNvPr id="14" name=""/>
          <p:cNvSpPr txBox="1"/>
          <p:nvPr/>
        </p:nvSpPr>
        <p:spPr>
          <a:xfrm>
            <a:off x="733425" y="5305425"/>
            <a:ext cx="5000625" cy="590550"/>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FFFFFF">
                    <a:alpha val="100000"/>
                  </a:srgbClr>
                </a:solidFill>
                <a:latin typeface="Calibri"/>
              </a:rPr>
              <a:t><![CDATA[Matthews publishes the stork paper]]></a:t>
            </a:r>
          </a:p>
        </p:txBody>
      </p:sp>
      <p:sp>
        <p:nvSpPr>
          <p:cNvPr id="15" name="" descr=""/>
          <p:cNvSpPr/>
          <p:nvPr/>
        </p:nvSpPr>
        <p:spPr>
          <a:xfrm>
            <a:off x="6276975" y="4572000"/>
            <a:ext cx="5362575" cy="1419225"/>
          </a:xfrm>
          <a:prstGeom prst="roundRect">
            <a:avLst/>
          </a:prstGeom>
          <a:solidFill>
            <a:srgbClr val="2B3038">
              <a:alpha val="100000"/>
            </a:srgbClr>
          </a:solidFill>
          <a:ln w="9525">
            <a:noFill/>
          </a:ln>
        </p:spPr>
        <p:txBody>
          <a:bodyPr vertOverflow="clip" rtlCol="0" anchor="ctr"/>
          <a:lstStyle/>
          <a:p>
            <a:pPr algn="ctr"/>
            <a:r>
              <a:t/>
            </a:r>
          </a:p>
        </p:txBody>
      </p:sp>
      <p:sp>
        <p:nvSpPr>
          <p:cNvPr id="16" name=""/>
          <p:cNvSpPr txBox="1"/>
          <p:nvPr/>
        </p:nvSpPr>
        <p:spPr>
          <a:xfrm>
            <a:off x="6457950" y="4733925"/>
            <a:ext cx="5000625" cy="5524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1ACE4">
                    <a:alpha val="100000"/>
                  </a:srgbClr>
                </a:solidFill>
                <a:latin typeface="Georgia"/>
              </a:rPr>
              <a:t><![CDATA[17]]></a:t>
            </a:r>
          </a:p>
        </p:txBody>
      </p:sp>
      <p:sp>
        <p:nvSpPr>
          <p:cNvPr id="17" name=""/>
          <p:cNvSpPr txBox="1"/>
          <p:nvPr/>
        </p:nvSpPr>
        <p:spPr>
          <a:xfrm>
            <a:off x="6457950" y="5305425"/>
            <a:ext cx="5000625" cy="590550"/>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FFFFFF">
                    <a:alpha val="100000"/>
                  </a:srgbClr>
                </a:solidFill>
                <a:latin typeface="Calibri"/>
              </a:rPr>
              <a:t><![CDATA[European countries in his data]]></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Key Term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Interpreting and representing data]]></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3 of 6]]></a:t>
            </a:r>
          </a:p>
        </p:txBody>
      </p:sp>
      <p:sp>
        <p:nvSpPr>
          <p:cNvPr id="9" name="" descr=""/>
          <p:cNvSpPr/>
          <p:nvPr/>
        </p:nvSpPr>
        <p:spPr>
          <a:xfrm>
            <a:off x="552450" y="1781175"/>
            <a:ext cx="5410200" cy="13430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p:cNvSpPr txBox="1"/>
          <p:nvPr/>
        </p:nvSpPr>
        <p:spPr>
          <a:xfrm>
            <a:off x="752475" y="18573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2B3038">
                    <a:alpha val="100000"/>
                  </a:srgbClr>
                </a:solidFill>
                <a:latin typeface="Georgia"/>
              </a:rPr>
              <a:t><![CDATA[Scatter graph]]></a:t>
            </a:r>
          </a:p>
          <a:p>
            <a:pPr algn="l" rtl="0" fontAlgn="base" marL="0" marR="0" indent="0" lvl="0">
              <a:lnSpc>
                <a:spcPct val="112000"/>
              </a:lnSpc>
              <a:spcBef>
                <a:spcPts val="0"/>
              </a:spcBef>
              <a:spcAft>
                <a:spcPts val="0"/>
              </a:spcAft>
            </a:pPr>
            <a:r>
              <a:rPr lang="en-US" strike="noStrike" sz="1200" spc="0" u="none" cap="none">
                <a:solidFill>
                  <a:srgbClr val="1F2227">
                    <a:alpha val="100000"/>
                  </a:srgbClr>
                </a:solidFill>
                <a:latin typeface="Calibri"/>
              </a:rPr>
              <a:t><![CDATA[A graph plotting two sets of data about the same items as points.]]></a:t>
            </a:r>
          </a:p>
        </p:txBody>
      </p:sp>
      <p:sp>
        <p:nvSpPr>
          <p:cNvPr id="11" name="" descr=""/>
          <p:cNvSpPr/>
          <p:nvPr/>
        </p:nvSpPr>
        <p:spPr>
          <a:xfrm>
            <a:off x="6229350" y="1781175"/>
            <a:ext cx="5410200" cy="13430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2" name=""/>
          <p:cNvSpPr txBox="1"/>
          <p:nvPr/>
        </p:nvSpPr>
        <p:spPr>
          <a:xfrm>
            <a:off x="6438900" y="18573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2B3038">
                    <a:alpha val="100000"/>
                  </a:srgbClr>
                </a:solidFill>
                <a:latin typeface="Georgia"/>
              </a:rPr>
              <a:t><![CDATA[Bivariate data]]></a:t>
            </a:r>
          </a:p>
          <a:p>
            <a:pPr algn="l" rtl="0" fontAlgn="base" marL="0" marR="0" indent="0" lvl="0">
              <a:lnSpc>
                <a:spcPct val="112000"/>
              </a:lnSpc>
              <a:spcBef>
                <a:spcPts val="0"/>
              </a:spcBef>
              <a:spcAft>
                <a:spcPts val="0"/>
              </a:spcAft>
            </a:pPr>
            <a:r>
              <a:rPr lang="en-US" strike="noStrike" sz="1200" spc="0" u="none" cap="none">
                <a:solidFill>
                  <a:srgbClr val="1F2227">
                    <a:alpha val="100000"/>
                  </a:srgbClr>
                </a:solidFill>
                <a:latin typeface="Calibri"/>
              </a:rPr>
              <a:t><![CDATA[Data with two values for each item.]]></a:t>
            </a:r>
          </a:p>
        </p:txBody>
      </p:sp>
      <p:sp>
        <p:nvSpPr>
          <p:cNvPr id="13" name="" descr=""/>
          <p:cNvSpPr/>
          <p:nvPr/>
        </p:nvSpPr>
        <p:spPr>
          <a:xfrm>
            <a:off x="552450" y="3362325"/>
            <a:ext cx="5410200" cy="13430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p:cNvSpPr txBox="1"/>
          <p:nvPr/>
        </p:nvSpPr>
        <p:spPr>
          <a:xfrm>
            <a:off x="752475"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2B3038">
                    <a:alpha val="100000"/>
                  </a:srgbClr>
                </a:solidFill>
                <a:latin typeface="Georgia"/>
              </a:rPr>
              <a:t><![CDATA[Correlation]]></a:t>
            </a:r>
          </a:p>
          <a:p>
            <a:pPr algn="l" rtl="0" fontAlgn="base" marL="0" marR="0" indent="0" lvl="0">
              <a:lnSpc>
                <a:spcPct val="112000"/>
              </a:lnSpc>
              <a:spcBef>
                <a:spcPts val="0"/>
              </a:spcBef>
              <a:spcAft>
                <a:spcPts val="0"/>
              </a:spcAft>
            </a:pPr>
            <a:r>
              <a:rPr lang="en-US" strike="noStrike" sz="1200" spc="0" u="none" cap="none">
                <a:solidFill>
                  <a:srgbClr val="1F2227">
                    <a:alpha val="100000"/>
                  </a:srgbClr>
                </a:solidFill>
                <a:latin typeface="Calibri"/>
              </a:rPr>
              <a:t><![CDATA[A relationship between two sets of data.]]></a:t>
            </a:r>
          </a:p>
        </p:txBody>
      </p:sp>
      <p:sp>
        <p:nvSpPr>
          <p:cNvPr id="15" name="" descr=""/>
          <p:cNvSpPr/>
          <p:nvPr/>
        </p:nvSpPr>
        <p:spPr>
          <a:xfrm>
            <a:off x="6229350" y="3362325"/>
            <a:ext cx="5410200" cy="13430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6" name=""/>
          <p:cNvSpPr txBox="1"/>
          <p:nvPr/>
        </p:nvSpPr>
        <p:spPr>
          <a:xfrm>
            <a:off x="6438900"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2B3038">
                    <a:alpha val="100000"/>
                  </a:srgbClr>
                </a:solidFill>
                <a:latin typeface="Georgia"/>
              </a:rPr>
              <a:t><![CDATA[Positive correlation]]></a:t>
            </a:r>
          </a:p>
          <a:p>
            <a:pPr algn="l" rtl="0" fontAlgn="base" marL="0" marR="0" indent="0" lvl="0">
              <a:lnSpc>
                <a:spcPct val="112000"/>
              </a:lnSpc>
              <a:spcBef>
                <a:spcPts val="0"/>
              </a:spcBef>
              <a:spcAft>
                <a:spcPts val="0"/>
              </a:spcAft>
            </a:pPr>
            <a:r>
              <a:rPr lang="en-US" strike="noStrike" sz="1200" spc="0" u="none" cap="none">
                <a:solidFill>
                  <a:srgbClr val="1F2227">
                    <a:alpha val="100000"/>
                  </a:srgbClr>
                </a:solidFill>
                <a:latin typeface="Calibri"/>
              </a:rPr>
              <a:t><![CDATA[As one value increases, the other increases.]]></a:t>
            </a:r>
          </a:p>
        </p:txBody>
      </p:sp>
      <p:sp>
        <p:nvSpPr>
          <p:cNvPr id="17" name="" descr=""/>
          <p:cNvSpPr/>
          <p:nvPr/>
        </p:nvSpPr>
        <p:spPr>
          <a:xfrm>
            <a:off x="552450" y="4943475"/>
            <a:ext cx="5410200" cy="13430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8" name=""/>
          <p:cNvSpPr txBox="1"/>
          <p:nvPr/>
        </p:nvSpPr>
        <p:spPr>
          <a:xfrm>
            <a:off x="752475" y="50196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2B3038">
                    <a:alpha val="100000"/>
                  </a:srgbClr>
                </a:solidFill>
                <a:latin typeface="Georgia"/>
              </a:rPr>
              <a:t><![CDATA[Negative correlation]]></a:t>
            </a:r>
          </a:p>
          <a:p>
            <a:pPr algn="l" rtl="0" fontAlgn="base" marL="0" marR="0" indent="0" lvl="0">
              <a:lnSpc>
                <a:spcPct val="112000"/>
              </a:lnSpc>
              <a:spcBef>
                <a:spcPts val="0"/>
              </a:spcBef>
              <a:spcAft>
                <a:spcPts val="0"/>
              </a:spcAft>
            </a:pPr>
            <a:r>
              <a:rPr lang="en-US" strike="noStrike" sz="1200" spc="0" u="none" cap="none">
                <a:solidFill>
                  <a:srgbClr val="1F2227">
                    <a:alpha val="100000"/>
                  </a:srgbClr>
                </a:solidFill>
                <a:latin typeface="Calibri"/>
              </a:rPr>
              <a:t><![CDATA[As one value increases, the other decreases.]]></a:t>
            </a:r>
          </a:p>
        </p:txBody>
      </p:sp>
      <p:sp>
        <p:nvSpPr>
          <p:cNvPr id="19" name="" descr=""/>
          <p:cNvSpPr/>
          <p:nvPr/>
        </p:nvSpPr>
        <p:spPr>
          <a:xfrm>
            <a:off x="6229350" y="4943475"/>
            <a:ext cx="5410200" cy="13430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0" name=""/>
          <p:cNvSpPr txBox="1"/>
          <p:nvPr/>
        </p:nvSpPr>
        <p:spPr>
          <a:xfrm>
            <a:off x="6438900" y="50196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2B3038">
                    <a:alpha val="100000"/>
                  </a:srgbClr>
                </a:solidFill>
                <a:latin typeface="Georgia"/>
              </a:rPr>
              <a:t><![CDATA[Outlier]]></a:t>
            </a:r>
          </a:p>
          <a:p>
            <a:pPr algn="l" rtl="0" fontAlgn="base" marL="0" marR="0" indent="0" lvl="0">
              <a:lnSpc>
                <a:spcPct val="112000"/>
              </a:lnSpc>
              <a:spcBef>
                <a:spcPts val="0"/>
              </a:spcBef>
              <a:spcAft>
                <a:spcPts val="0"/>
              </a:spcAft>
            </a:pPr>
            <a:r>
              <a:rPr lang="en-US" strike="noStrike" sz="1200" spc="0" u="none" cap="none">
                <a:solidFill>
                  <a:srgbClr val="1F2227">
                    <a:alpha val="100000"/>
                  </a:srgbClr>
                </a:solidFill>
                <a:latin typeface="Calibri"/>
              </a:rPr>
              <a:t><![CDATA[A value that does not fit the pattern of the rest of the data.]]></a:t>
            </a:r>
          </a:p>
        </p:txBody>
      </p:sp>
      <p:sp>
        <p:nvSpPr>
          <p:cNvPr id="2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Interpreting and representing data]]></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3 of 6]]></a:t>
            </a:r>
          </a:p>
        </p:txBody>
      </p:sp>
      <p:pic>
        <p:nvPicPr>
          <p:cNvPr id="7" name="" descr=""/>
          <p:cNvPicPr>
            <a:picLocks noChangeAspect="1"/>
          </p:cNvPicPr>
          <p:nvPr/>
        </p:nvPicPr>
        <p:blipFill>
          <a:blip r:embed="rId2"/>
          <a:stretch>
            <a:fillRect/>
          </a:stretch>
        </p:blipFill>
        <p:spPr>
          <a:xfrm>
            <a:off x="552450" y="914400"/>
            <a:ext cx="571500" cy="571500"/>
          </a:xfrm>
          <a:prstGeom prst="rect">
            <a:avLst/>
          </a:prstGeom>
          <a:noFill/>
        </p:spPr>
      </p:pic>
      <p:sp>
        <p:nvSpPr>
          <p:cNvPr id="8" name=""/>
          <p:cNvSpPr txBox="1"/>
          <p:nvPr/>
        </p:nvSpPr>
        <p:spPr>
          <a:xfrm>
            <a:off x="1295400" y="876300"/>
            <a:ext cx="57150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3D7FD6">
                    <a:alpha val="100000"/>
                  </a:srgbClr>
                </a:solidFill>
                <a:latin typeface="Calibri"/>
              </a:rPr>
              <a:t><![CDATA[YOUR TASK]]></a:t>
            </a:r>
          </a:p>
        </p:txBody>
      </p:sp>
      <p:sp>
        <p:nvSpPr>
          <p:cNvPr id="9" name=""/>
          <p:cNvSpPr txBox="1"/>
          <p:nvPr/>
        </p:nvSpPr>
        <p:spPr>
          <a:xfrm>
            <a:off x="1295400" y="1104900"/>
            <a:ext cx="8248650" cy="533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Correlated or Not?]]></a:t>
            </a:r>
          </a:p>
        </p:txBody>
      </p:sp>
      <p:sp>
        <p:nvSpPr>
          <p:cNvPr id="10" name="" descr=""/>
          <p:cNvSpPr/>
          <p:nvPr/>
        </p:nvSpPr>
        <p:spPr>
          <a:xfrm>
            <a:off x="9639300" y="1009650"/>
            <a:ext cx="2000250" cy="495300"/>
          </a:xfrm>
          <a:prstGeom prst="roundRect">
            <a:avLst/>
          </a:prstGeom>
          <a:solidFill>
            <a:srgbClr val="3D7FD6">
              <a:alpha val="100000"/>
            </a:srgbClr>
          </a:solidFill>
          <a:ln w="9525">
            <a:noFill/>
          </a:ln>
        </p:spPr>
        <p:txBody>
          <a:bodyPr vertOverflow="clip" rtlCol="0" anchor="ctr"/>
          <a:lstStyle/>
          <a:p>
            <a:pPr algn="ctr"/>
            <a:r>
              <a:t/>
            </a:r>
          </a:p>
        </p:txBody>
      </p:sp>
      <p:sp>
        <p:nvSpPr>
          <p:cNvPr id="11" name=""/>
          <p:cNvSpPr txBox="1"/>
          <p:nvPr/>
        </p:nvSpPr>
        <p:spPr>
          <a:xfrm>
            <a:off x="9639300" y="1009650"/>
            <a:ext cx="2000250" cy="4953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600" spc="0" u="none" cap="none">
                <a:solidFill>
                  <a:srgbClr val="FFFFFF">
                    <a:alpha val="100000"/>
                  </a:srgbClr>
                </a:solidFill>
                <a:latin typeface="Georgia"/>
              </a:rPr>
              <a:t><![CDATA[10 minutes]]></a:t>
            </a:r>
          </a:p>
        </p:txBody>
      </p:sp>
      <p:sp>
        <p:nvSpPr>
          <p:cNvPr id="12" name="" descr=""/>
          <p:cNvSpPr/>
          <p:nvPr/>
        </p:nvSpPr>
        <p:spPr>
          <a:xfrm>
            <a:off x="552450" y="1905000"/>
            <a:ext cx="11087100" cy="16954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3" name="" descr=""/>
          <p:cNvSpPr/>
          <p:nvPr/>
        </p:nvSpPr>
        <p:spPr>
          <a:xfrm>
            <a:off x="552450" y="1905000"/>
            <a:ext cx="57150" cy="1695450"/>
          </a:xfrm>
          <a:prstGeom prst="rect">
            <a:avLst/>
          </a:prstGeom>
          <a:solidFill>
            <a:srgbClr val="3D7FD6">
              <a:alpha val="100000"/>
            </a:srgbClr>
          </a:solidFill>
          <a:ln w="9525">
            <a:noFill/>
          </a:ln>
        </p:spPr>
        <p:txBody>
          <a:bodyPr vertOverflow="clip" rtlCol="0" anchor="ctr"/>
          <a:lstStyle/>
          <a:p>
            <a:pPr algn="ctr"/>
            <a:r>
              <a:t/>
            </a:r>
          </a:p>
        </p:txBody>
      </p:sp>
      <p:sp>
        <p:nvSpPr>
          <p:cNvPr id="14" name=""/>
          <p:cNvSpPr txBox="1"/>
          <p:nvPr/>
        </p:nvSpPr>
        <p:spPr>
          <a:xfrm>
            <a:off x="819150" y="2076450"/>
            <a:ext cx="10553700" cy="1352550"/>
          </a:xfrm>
          <a:prstGeom prst="rect">
            <a:avLst/>
          </a:prstGeom>
          <a:noFill/>
        </p:spPr>
        <p:txBody>
          <a:bodyPr anchorCtr="0" rtlCol="0" vert="horz" bIns="0" lIns="0" rIns="0" tIns="0">
            <a:normAutofit/>
          </a:bodyPr>
          <a:lstStyle/>
          <a:p>
            <a:pPr algn="l" rtl="0" fontAlgn="base" marL="0" marR="0" indent="0" lvl="0">
              <a:lnSpc>
                <a:spcPct val="116000"/>
              </a:lnSpc>
              <a:spcBef>
                <a:spcPts val="0"/>
              </a:spcBef>
              <a:spcAft>
                <a:spcPts val="0"/>
              </a:spcAft>
            </a:pPr>
            <a:r>
              <a:rPr lang="en-US" strike="noStrike" sz="1200" spc="0" u="none" cap="none">
                <a:solidFill>
                  <a:srgbClr val="1F2227">
                    <a:alpha val="100000"/>
                  </a:srgbClr>
                </a:solidFill>
                <a:latin typeface="Calibri"/>
              </a:rPr>
              <a:t><![CDATA[For each pair, predict the correlation (positive, negative or none) and say whether one could cause the other. (a) Temperature outside and number of hot drinks sold. (b) Hours of revision and test score. (c) Arm span and height. (d) House number and number of people living there. (e) Number of firefighters at a fire and the damage done.]]></a:t>
            </a:r>
          </a:p>
        </p:txBody>
      </p:sp>
      <p:sp>
        <p:nvSpPr>
          <p:cNvPr id="15" name="" descr=""/>
          <p:cNvSpPr/>
          <p:nvPr/>
        </p:nvSpPr>
        <p:spPr>
          <a:xfrm>
            <a:off x="552450" y="3895725"/>
            <a:ext cx="285750" cy="285750"/>
          </a:xfrm>
          <a:prstGeom prst="ellipse">
            <a:avLst/>
          </a:prstGeom>
          <a:solidFill>
            <a:srgbClr val="3D7FD6">
              <a:alpha val="100000"/>
            </a:srgbClr>
          </a:solidFill>
          <a:ln w="9525">
            <a:noFill/>
          </a:ln>
        </p:spPr>
        <p:txBody>
          <a:bodyPr vertOverflow="clip" rtlCol="0" anchor="ctr"/>
          <a:lstStyle/>
          <a:p>
            <a:pPr algn="ctr"/>
            <a:r>
              <a:t/>
            </a:r>
          </a:p>
        </p:txBody>
      </p:sp>
      <p:sp>
        <p:nvSpPr>
          <p:cNvPr id="16" name=""/>
          <p:cNvSpPr txBox="1"/>
          <p:nvPr/>
        </p:nvSpPr>
        <p:spPr>
          <a:xfrm>
            <a:off x="552450" y="39147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7" name=""/>
          <p:cNvSpPr txBox="1"/>
          <p:nvPr/>
        </p:nvSpPr>
        <p:spPr>
          <a:xfrm>
            <a:off x="1066800" y="37909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1F2227">
                    <a:alpha val="100000"/>
                  </a:srgbClr>
                </a:solidFill>
                <a:latin typeface="Calibri"/>
              </a:rPr>
              <a:t><![CDATA[Predict the correlation.]]></a:t>
            </a:r>
          </a:p>
        </p:txBody>
      </p:sp>
      <p:sp>
        <p:nvSpPr>
          <p:cNvPr id="18" name="" descr=""/>
          <p:cNvSpPr/>
          <p:nvPr/>
        </p:nvSpPr>
        <p:spPr>
          <a:xfrm>
            <a:off x="552450" y="4467225"/>
            <a:ext cx="285750" cy="285750"/>
          </a:xfrm>
          <a:prstGeom prst="ellipse">
            <a:avLst/>
          </a:prstGeom>
          <a:solidFill>
            <a:srgbClr val="3D7FD6">
              <a:alpha val="100000"/>
            </a:srgbClr>
          </a:solidFill>
          <a:ln w="9525">
            <a:noFill/>
          </a:ln>
        </p:spPr>
        <p:txBody>
          <a:bodyPr vertOverflow="clip" rtlCol="0" anchor="ctr"/>
          <a:lstStyle/>
          <a:p>
            <a:pPr algn="ctr"/>
            <a:r>
              <a:t/>
            </a:r>
          </a:p>
        </p:txBody>
      </p:sp>
      <p:sp>
        <p:nvSpPr>
          <p:cNvPr id="19" name=""/>
          <p:cNvSpPr txBox="1"/>
          <p:nvPr/>
        </p:nvSpPr>
        <p:spPr>
          <a:xfrm>
            <a:off x="552450" y="44862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20" name=""/>
          <p:cNvSpPr txBox="1"/>
          <p:nvPr/>
        </p:nvSpPr>
        <p:spPr>
          <a:xfrm>
            <a:off x="1066800" y="43624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1F2227">
                    <a:alpha val="100000"/>
                  </a:srgbClr>
                </a:solidFill>
                <a:latin typeface="Calibri"/>
              </a:rPr>
              <a:t><![CDATA[Decide if one causes the other.]]></a:t>
            </a:r>
          </a:p>
        </p:txBody>
      </p:sp>
      <p:sp>
        <p:nvSpPr>
          <p:cNvPr id="21" name="" descr=""/>
          <p:cNvSpPr/>
          <p:nvPr/>
        </p:nvSpPr>
        <p:spPr>
          <a:xfrm>
            <a:off x="552450" y="5038725"/>
            <a:ext cx="285750" cy="285750"/>
          </a:xfrm>
          <a:prstGeom prst="ellipse">
            <a:avLst/>
          </a:prstGeom>
          <a:solidFill>
            <a:srgbClr val="3D7FD6">
              <a:alpha val="100000"/>
            </a:srgbClr>
          </a:solidFill>
          <a:ln w="9525">
            <a:noFill/>
          </a:ln>
        </p:spPr>
        <p:txBody>
          <a:bodyPr vertOverflow="clip" rtlCol="0" anchor="ctr"/>
          <a:lstStyle/>
          <a:p>
            <a:pPr algn="ctr"/>
            <a:r>
              <a:t/>
            </a:r>
          </a:p>
        </p:txBody>
      </p:sp>
      <p:sp>
        <p:nvSpPr>
          <p:cNvPr id="22" name=""/>
          <p:cNvSpPr txBox="1"/>
          <p:nvPr/>
        </p:nvSpPr>
        <p:spPr>
          <a:xfrm>
            <a:off x="552450" y="50577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3" name=""/>
          <p:cNvSpPr txBox="1"/>
          <p:nvPr/>
        </p:nvSpPr>
        <p:spPr>
          <a:xfrm>
            <a:off x="1066800" y="49339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1F2227">
                    <a:alpha val="100000"/>
                  </a:srgbClr>
                </a:solidFill>
                <a:latin typeface="Calibri"/>
              </a:rPr>
              <a:t><![CDATA[Look for a hidden third factor.]]></a:t>
            </a:r>
          </a:p>
        </p:txBody>
      </p:sp>
      <p:sp>
        <p:nvSpPr>
          <p:cNvPr id="24" name="" descr=""/>
          <p:cNvSpPr/>
          <p:nvPr/>
        </p:nvSpPr>
        <p:spPr>
          <a:xfrm>
            <a:off x="552450" y="5448300"/>
            <a:ext cx="11087100" cy="838200"/>
          </a:xfrm>
          <a:prstGeom prst="roundRect">
            <a:avLst/>
          </a:prstGeom>
          <a:solidFill>
            <a:srgbClr val="2B3038">
              <a:alpha val="100000"/>
            </a:srgbClr>
          </a:solidFill>
          <a:ln w="9525">
            <a:noFill/>
          </a:ln>
        </p:spPr>
        <p:txBody>
          <a:bodyPr vertOverflow="clip" rtlCol="0" anchor="ctr"/>
          <a:lstStyle/>
          <a:p>
            <a:pPr algn="ctr"/>
            <a:r>
              <a:t/>
            </a:r>
          </a:p>
        </p:txBody>
      </p:sp>
      <p:sp>
        <p:nvSpPr>
          <p:cNvPr id="25" name=""/>
          <p:cNvSpPr txBox="1"/>
          <p:nvPr/>
        </p:nvSpPr>
        <p:spPr>
          <a:xfrm>
            <a:off x="781050" y="5562600"/>
            <a:ext cx="4762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WHAT A GOOD ANSWER SHOWS]]></a:t>
            </a:r>
          </a:p>
        </p:txBody>
      </p:sp>
      <p:sp>
        <p:nvSpPr>
          <p:cNvPr id="26" name=""/>
          <p:cNvSpPr txBox="1"/>
          <p:nvPr/>
        </p:nvSpPr>
        <p:spPr>
          <a:xfrm>
            <a:off x="781050" y="5829300"/>
            <a:ext cx="10629900" cy="3810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strike="noStrike" sz="1000" spc="0" u="none" cap="none">
                <a:solidFill>
                  <a:srgbClr val="FFFFFF">
                    <a:alpha val="100000"/>
                  </a:srgbClr>
                </a:solidFill>
                <a:latin typeface="Calibri"/>
              </a:rPr>
              <a:t><![CDATA[(a) Negative; plausibly causal. (b) Positive; plausibly causal, but other factors matter. (c) Strong positive; both depend on body size. (d) None. (e) Positive - but firefighters do not cause damage: bigger fires need more firefighters AND cause more damage.]]></a:t>
            </a:r>
          </a:p>
        </p:txBody>
      </p:sp>
      <p:sp>
        <p:nvSpPr>
          <p:cNvPr id="2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Can I...?]]></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Interpreting and representing data]]></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3 of 6]]></a:t>
            </a:r>
          </a:p>
        </p:txBody>
      </p:sp>
      <p:sp>
        <p:nvSpPr>
          <p:cNvPr id="9" name="" descr=""/>
          <p:cNvSpPr/>
          <p:nvPr/>
        </p:nvSpPr>
        <p:spPr>
          <a:xfrm>
            <a:off x="552450" y="272415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704850" y="289560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11" name=""/>
          <p:cNvSpPr txBox="1"/>
          <p:nvPr/>
        </p:nvSpPr>
        <p:spPr>
          <a:xfrm>
            <a:off x="1104900" y="28003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Plot a scatter graph.]]></a:t>
            </a:r>
          </a:p>
        </p:txBody>
      </p:sp>
      <p:sp>
        <p:nvSpPr>
          <p:cNvPr id="12" name="" descr=""/>
          <p:cNvSpPr/>
          <p:nvPr/>
        </p:nvSpPr>
        <p:spPr>
          <a:xfrm>
            <a:off x="552450" y="342900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3" name="" descr=""/>
          <p:cNvSpPr/>
          <p:nvPr/>
        </p:nvSpPr>
        <p:spPr>
          <a:xfrm>
            <a:off x="704850" y="360045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14" name=""/>
          <p:cNvSpPr txBox="1"/>
          <p:nvPr/>
        </p:nvSpPr>
        <p:spPr>
          <a:xfrm>
            <a:off x="1104900" y="35052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Describe positive correlation.]]></a:t>
            </a:r>
          </a:p>
        </p:txBody>
      </p:sp>
      <p:sp>
        <p:nvSpPr>
          <p:cNvPr id="15" name="" descr=""/>
          <p:cNvSpPr/>
          <p:nvPr/>
        </p:nvSpPr>
        <p:spPr>
          <a:xfrm>
            <a:off x="552450" y="413385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6" name="" descr=""/>
          <p:cNvSpPr/>
          <p:nvPr/>
        </p:nvSpPr>
        <p:spPr>
          <a:xfrm>
            <a:off x="704850" y="430530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17" name=""/>
          <p:cNvSpPr txBox="1"/>
          <p:nvPr/>
        </p:nvSpPr>
        <p:spPr>
          <a:xfrm>
            <a:off x="1104900" y="42100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Describe negative correlation.]]></a:t>
            </a:r>
          </a:p>
        </p:txBody>
      </p:sp>
      <p:sp>
        <p:nvSpPr>
          <p:cNvPr id="18" name="" descr=""/>
          <p:cNvSpPr/>
          <p:nvPr/>
        </p:nvSpPr>
        <p:spPr>
          <a:xfrm>
            <a:off x="552450" y="483870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9" name="" descr=""/>
          <p:cNvSpPr/>
          <p:nvPr/>
        </p:nvSpPr>
        <p:spPr>
          <a:xfrm>
            <a:off x="704850" y="501015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20" name=""/>
          <p:cNvSpPr txBox="1"/>
          <p:nvPr/>
        </p:nvSpPr>
        <p:spPr>
          <a:xfrm>
            <a:off x="1104900" y="49149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Recognise no correlation.]]></a:t>
            </a:r>
          </a:p>
        </p:txBody>
      </p:sp>
      <p:sp>
        <p:nvSpPr>
          <p:cNvPr id="21" name="" descr=""/>
          <p:cNvSpPr/>
          <p:nvPr/>
        </p:nvSpPr>
        <p:spPr>
          <a:xfrm>
            <a:off x="6210300" y="272415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2" name="" descr=""/>
          <p:cNvSpPr/>
          <p:nvPr/>
        </p:nvSpPr>
        <p:spPr>
          <a:xfrm>
            <a:off x="6362700" y="289560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23" name=""/>
          <p:cNvSpPr txBox="1"/>
          <p:nvPr/>
        </p:nvSpPr>
        <p:spPr>
          <a:xfrm>
            <a:off x="6762750" y="28003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Say if correlation is strong or weak.]]></a:t>
            </a:r>
          </a:p>
        </p:txBody>
      </p:sp>
      <p:sp>
        <p:nvSpPr>
          <p:cNvPr id="24" name="" descr=""/>
          <p:cNvSpPr/>
          <p:nvPr/>
        </p:nvSpPr>
        <p:spPr>
          <a:xfrm>
            <a:off x="6210300" y="342900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5" name="" descr=""/>
          <p:cNvSpPr/>
          <p:nvPr/>
        </p:nvSpPr>
        <p:spPr>
          <a:xfrm>
            <a:off x="6362700" y="360045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26" name=""/>
          <p:cNvSpPr txBox="1"/>
          <p:nvPr/>
        </p:nvSpPr>
        <p:spPr>
          <a:xfrm>
            <a:off x="6762750" y="35052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Identify an outlier.]]></a:t>
            </a:r>
          </a:p>
        </p:txBody>
      </p:sp>
      <p:sp>
        <p:nvSpPr>
          <p:cNvPr id="27" name="" descr=""/>
          <p:cNvSpPr/>
          <p:nvPr/>
        </p:nvSpPr>
        <p:spPr>
          <a:xfrm>
            <a:off x="6210300" y="413385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8" name="" descr=""/>
          <p:cNvSpPr/>
          <p:nvPr/>
        </p:nvSpPr>
        <p:spPr>
          <a:xfrm>
            <a:off x="6362700" y="430530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29" name=""/>
          <p:cNvSpPr txBox="1"/>
          <p:nvPr/>
        </p:nvSpPr>
        <p:spPr>
          <a:xfrm>
            <a:off x="6762750" y="42100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Interpret correlation in context.]]></a:t>
            </a:r>
          </a:p>
        </p:txBody>
      </p:sp>
      <p:sp>
        <p:nvSpPr>
          <p:cNvPr id="30" name="" descr=""/>
          <p:cNvSpPr/>
          <p:nvPr/>
        </p:nvSpPr>
        <p:spPr>
          <a:xfrm>
            <a:off x="6210300" y="483870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31" name="" descr=""/>
          <p:cNvSpPr/>
          <p:nvPr/>
        </p:nvSpPr>
        <p:spPr>
          <a:xfrm>
            <a:off x="6362700" y="501015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32" name=""/>
          <p:cNvSpPr txBox="1"/>
          <p:nvPr/>
        </p:nvSpPr>
        <p:spPr>
          <a:xfrm>
            <a:off x="6762750" y="49149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Explain that correlation is not causation.]]></a:t>
            </a:r>
          </a:p>
        </p:txBody>
      </p:sp>
      <p:sp>
        <p:nvSpPr>
          <p:cNvPr id="3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15181D">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3063A7">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3063A7">
                <a:alpha val="100000"/>
              </a:srgbClr>
            </a:solidFill>
          </a:ln>
        </p:spPr>
        <p:txBody>
          <a:bodyPr vertOverflow="clip" rtlCol="0" anchor="ctr"/>
          <a:lstStyle/>
          <a:p>
            <a:pPr algn="ctr"/>
            <a:r>
              <a:t/>
            </a:r>
          </a:p>
        </p:txBody>
      </p:sp>
      <p:sp>
        <p:nvSpPr>
          <p:cNvPr id="4" name=""/>
          <p:cNvSpPr txBox="1"/>
          <p:nvPr/>
        </p:nvSpPr>
        <p:spPr>
          <a:xfrm>
            <a:off x="552450" y="457200"/>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81ACE4">
                    <a:alpha val="100000"/>
                  </a:srgbClr>
                </a:solidFill>
                <a:latin typeface="Calibri"/>
              </a:rPr>
              <a:t><![CDATA[EDEXCEL GCSE MATHS  ·  FOUNDATION & HIGHER]]></a:t>
            </a:r>
          </a:p>
        </p:txBody>
      </p:sp>
      <p:sp>
        <p:nvSpPr>
          <p:cNvPr id="5" name=""/>
          <p:cNvSpPr txBox="1"/>
          <p:nvPr/>
        </p:nvSpPr>
        <p:spPr>
          <a:xfrm>
            <a:off x="552450" y="752475"/>
            <a:ext cx="11087100" cy="5524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Georgia"/>
              </a:rPr>
              <a:t><![CDATA[Summary & Exam Focus]]></a:t>
            </a:r>
          </a:p>
        </p:txBody>
      </p:sp>
      <p:sp>
        <p:nvSpPr>
          <p:cNvPr id="6" name="" descr=""/>
          <p:cNvSpPr/>
          <p:nvPr/>
        </p:nvSpPr>
        <p:spPr>
          <a:xfrm>
            <a:off x="552450" y="1552575"/>
            <a:ext cx="180975" cy="180975"/>
          </a:xfrm>
          <a:prstGeom prst="ellipse">
            <a:avLst/>
          </a:prstGeom>
          <a:solidFill>
            <a:srgbClr val="81ACE4">
              <a:alpha val="100000"/>
            </a:srgbClr>
          </a:solidFill>
          <a:ln w="9525">
            <a:noFill/>
          </a:ln>
        </p:spPr>
        <p:txBody>
          <a:bodyPr vertOverflow="clip" rtlCol="0" anchor="ctr"/>
          <a:lstStyle/>
          <a:p>
            <a:pPr algn="ctr"/>
            <a:r>
              <a:t/>
            </a:r>
          </a:p>
        </p:txBody>
      </p:sp>
      <p:sp>
        <p:nvSpPr>
          <p:cNvPr id="7" name=""/>
          <p:cNvSpPr txBox="1"/>
          <p:nvPr/>
        </p:nvSpPr>
        <p:spPr>
          <a:xfrm>
            <a:off x="933450" y="14382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2F4F7">
                    <a:alpha val="100000"/>
                  </a:srgbClr>
                </a:solidFill>
                <a:latin typeface="Calibri"/>
              </a:rPr>
              <a:t><![CDATA[A scatter graph plots two measurements for each item; do not join the points.]]></a:t>
            </a:r>
          </a:p>
        </p:txBody>
      </p:sp>
      <p:sp>
        <p:nvSpPr>
          <p:cNvPr id="8" name="" descr=""/>
          <p:cNvSpPr/>
          <p:nvPr/>
        </p:nvSpPr>
        <p:spPr>
          <a:xfrm>
            <a:off x="552450" y="2085975"/>
            <a:ext cx="180975" cy="180975"/>
          </a:xfrm>
          <a:prstGeom prst="ellipse">
            <a:avLst/>
          </a:prstGeom>
          <a:solidFill>
            <a:srgbClr val="81ACE4">
              <a:alpha val="100000"/>
            </a:srgbClr>
          </a:solidFill>
          <a:ln w="9525">
            <a:noFill/>
          </a:ln>
        </p:spPr>
        <p:txBody>
          <a:bodyPr vertOverflow="clip" rtlCol="0" anchor="ctr"/>
          <a:lstStyle/>
          <a:p>
            <a:pPr algn="ctr"/>
            <a:r>
              <a:t/>
            </a:r>
          </a:p>
        </p:txBody>
      </p:sp>
      <p:sp>
        <p:nvSpPr>
          <p:cNvPr id="9" name=""/>
          <p:cNvSpPr txBox="1"/>
          <p:nvPr/>
        </p:nvSpPr>
        <p:spPr>
          <a:xfrm>
            <a:off x="933450" y="19716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2F4F7">
                    <a:alpha val="100000"/>
                  </a:srgbClr>
                </a:solidFill>
                <a:latin typeface="Calibri"/>
              </a:rPr>
              <a:t><![CDATA[Correlation is positive, negative or none, and strong or weak.]]></a:t>
            </a:r>
          </a:p>
        </p:txBody>
      </p:sp>
      <p:sp>
        <p:nvSpPr>
          <p:cNvPr id="10" name="" descr=""/>
          <p:cNvSpPr/>
          <p:nvPr/>
        </p:nvSpPr>
        <p:spPr>
          <a:xfrm>
            <a:off x="552450" y="2619375"/>
            <a:ext cx="180975" cy="180975"/>
          </a:xfrm>
          <a:prstGeom prst="ellipse">
            <a:avLst/>
          </a:prstGeom>
          <a:solidFill>
            <a:srgbClr val="81ACE4">
              <a:alpha val="100000"/>
            </a:srgbClr>
          </a:solidFill>
          <a:ln w="9525">
            <a:noFill/>
          </a:ln>
        </p:spPr>
        <p:txBody>
          <a:bodyPr vertOverflow="clip" rtlCol="0" anchor="ctr"/>
          <a:lstStyle/>
          <a:p>
            <a:pPr algn="ctr"/>
            <a:r>
              <a:t/>
            </a:r>
          </a:p>
        </p:txBody>
      </p:sp>
      <p:sp>
        <p:nvSpPr>
          <p:cNvPr id="11" name=""/>
          <p:cNvSpPr txBox="1"/>
          <p:nvPr/>
        </p:nvSpPr>
        <p:spPr>
          <a:xfrm>
            <a:off x="933450" y="25050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2F4F7">
                    <a:alpha val="100000"/>
                  </a:srgbClr>
                </a:solidFill>
                <a:latin typeface="Calibri"/>
              </a:rPr>
              <a:t><![CDATA[An outlier does not fit the pattern.]]></a:t>
            </a:r>
          </a:p>
        </p:txBody>
      </p:sp>
      <p:sp>
        <p:nvSpPr>
          <p:cNvPr id="12" name="" descr=""/>
          <p:cNvSpPr/>
          <p:nvPr/>
        </p:nvSpPr>
        <p:spPr>
          <a:xfrm>
            <a:off x="552450" y="3152775"/>
            <a:ext cx="180975" cy="180975"/>
          </a:xfrm>
          <a:prstGeom prst="ellipse">
            <a:avLst/>
          </a:prstGeom>
          <a:solidFill>
            <a:srgbClr val="81ACE4">
              <a:alpha val="100000"/>
            </a:srgbClr>
          </a:solidFill>
          <a:ln w="9525">
            <a:noFill/>
          </a:ln>
        </p:spPr>
        <p:txBody>
          <a:bodyPr vertOverflow="clip" rtlCol="0" anchor="ctr"/>
          <a:lstStyle/>
          <a:p>
            <a:pPr algn="ctr"/>
            <a:r>
              <a:t/>
            </a:r>
          </a:p>
        </p:txBody>
      </p:sp>
      <p:sp>
        <p:nvSpPr>
          <p:cNvPr id="13" name=""/>
          <p:cNvSpPr txBox="1"/>
          <p:nvPr/>
        </p:nvSpPr>
        <p:spPr>
          <a:xfrm>
            <a:off x="933450" y="30384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2F4F7">
                    <a:alpha val="100000"/>
                  </a:srgbClr>
                </a:solidFill>
                <a:latin typeface="Calibri"/>
              </a:rPr>
              <a:t><![CDATA[Correlation does not prove causation: look for a third factor.]]></a:t>
            </a:r>
          </a:p>
        </p:txBody>
      </p:sp>
      <p:sp>
        <p:nvSpPr>
          <p:cNvPr id="14" name="" descr=""/>
          <p:cNvSpPr/>
          <p:nvPr/>
        </p:nvSpPr>
        <p:spPr>
          <a:xfrm>
            <a:off x="552450" y="4314825"/>
            <a:ext cx="11087100" cy="1666875"/>
          </a:xfrm>
          <a:prstGeom prst="roundRect">
            <a:avLst/>
          </a:prstGeom>
          <a:solidFill>
            <a:srgbClr val="313438">
              <a:alpha val="100000"/>
            </a:srgbClr>
          </a:solidFill>
          <a:ln w="19050">
            <a:solidFill>
              <a:srgbClr val="3D7FD6">
                <a:alpha val="100000"/>
              </a:srgbClr>
            </a:solidFill>
          </a:ln>
        </p:spPr>
        <p:txBody>
          <a:bodyPr vertOverflow="clip" rtlCol="0" anchor="ctr"/>
          <a:lstStyle/>
          <a:p>
            <a:pPr algn="ctr"/>
            <a:r>
              <a:t/>
            </a:r>
          </a:p>
        </p:txBody>
      </p:sp>
      <p:sp>
        <p:nvSpPr>
          <p:cNvPr id="15" name=""/>
          <p:cNvSpPr txBox="1"/>
          <p:nvPr/>
        </p:nvSpPr>
        <p:spPr>
          <a:xfrm>
            <a:off x="819150" y="4457700"/>
            <a:ext cx="10544175"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EXAM FOCUS]]></a:t>
            </a:r>
          </a:p>
        </p:txBody>
      </p:sp>
      <p:sp>
        <p:nvSpPr>
          <p:cNvPr id="16" name=""/>
          <p:cNvSpPr txBox="1"/>
          <p:nvPr/>
        </p:nvSpPr>
        <p:spPr>
          <a:xfrm>
            <a:off x="819150" y="4724400"/>
            <a:ext cx="10544175" cy="4953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b="1" i="1" strike="noStrike" sz="1600" spc="0" u="none" cap="none">
                <a:solidFill>
                  <a:srgbClr val="FFFFFF">
                    <a:alpha val="100000"/>
                  </a:srgbClr>
                </a:solidFill>
                <a:latin typeface="Georgia"/>
              </a:rPr>
              <a:t><![CDATA[Describe the relationship between the temperature and the number of hot chocolates sold. (1 mark)]]></a:t>
            </a:r>
          </a:p>
        </p:txBody>
      </p:sp>
      <p:sp>
        <p:nvSpPr>
          <p:cNvPr id="17" name=""/>
          <p:cNvSpPr txBox="1"/>
          <p:nvPr/>
        </p:nvSpPr>
        <p:spPr>
          <a:xfrm>
            <a:off x="819150" y="5210175"/>
            <a:ext cx="10544175" cy="552450"/>
          </a:xfrm>
          <a:prstGeom prst="rect">
            <a:avLst/>
          </a:prstGeom>
          <a:noFill/>
        </p:spPr>
        <p:txBody>
          <a:bodyPr anchorCtr="0" rtlCol="0" vert="horz" bIns="0" lIns="0" rIns="0" tIns="0">
            <a:normAutofit/>
          </a:bodyPr>
          <a:lstStyle/>
          <a:p>
            <a:pPr algn="l" rtl="0" fontAlgn="base" marL="0" marR="0" indent="0" lvl="0">
              <a:lnSpc>
                <a:spcPct val="110000"/>
              </a:lnSpc>
              <a:spcBef>
                <a:spcPts val="0"/>
              </a:spcBef>
              <a:spcAft>
                <a:spcPts val="0"/>
              </a:spcAft>
            </a:pPr>
            <a:r>
              <a:rPr lang="en-US" strike="noStrike" sz="1000" spc="0" u="none" cap="none">
                <a:solidFill>
                  <a:srgbClr val="D2D7DE">
                    <a:alpha val="100000"/>
                  </a:srgbClr>
                </a:solidFill>
                <a:latin typeface="Calibri"/>
              </a:rPr>
              <a:t><![CDATA["Describe the relationship" wants a sentence in context: "as the temperature increases, the number of hot chocolates sold decreases". Just "negative" may not get the mark.]]></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A6A7A9">
                    <a:alpha val="100000"/>
                  </a:srgbClr>
                </a:solidFill>
                <a:latin typeface="Calibri"/>
              </a:rPr>
              <a:t><![CDATA[openrevise.co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Exam Practice: Scatter Graph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Interpreting and representing data]]></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3 of 6]]></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Answer all questions. · 15 minutes]]></a:t>
            </a:r>
          </a:p>
        </p:txBody>
      </p:sp>
      <p:sp>
        <p:nvSpPr>
          <p:cNvPr id="10" name="" descr=""/>
          <p:cNvSpPr/>
          <p:nvPr/>
        </p:nvSpPr>
        <p:spPr>
          <a:xfrm>
            <a:off x="552450" y="226695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Question 1 · 3 marks · Calculator]]></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The scatter graph shows the midday temperature and the number of hot chocolates sold by a café on 12 days. (a) What type of correlation…]]></a:t>
            </a:r>
          </a:p>
        </p:txBody>
      </p:sp>
      <p:sp>
        <p:nvSpPr>
          <p:cNvPr id="13" name="" descr=""/>
          <p:cNvSpPr/>
          <p:nvPr/>
        </p:nvSpPr>
        <p:spPr>
          <a:xfrm>
            <a:off x="552450" y="365760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Question 2 · 2 marks · Calculator]]></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Data from one summer shows positive correlation between ice cream sales and the number of people with sunburn. Jo says, "Eating ice cream…]]></a:t>
            </a:r>
          </a:p>
        </p:txBody>
      </p:sp>
      <p:sp>
        <p:nvSpPr>
          <p:cNvPr id="16" name="" descr=""/>
          <p:cNvSpPr/>
          <p:nvPr/>
        </p:nvSpPr>
        <p:spPr>
          <a:xfrm>
            <a:off x="552450" y="504825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Question 3 · 1 mark · Calculator]]></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Which of these pairs is most likely to show negative correlation? A: a person's height and their arm span. B: the age of a car and its…]]></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Question 1 · 3 marks · Calculator]]></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Interpreting and representing data]]></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3 of 6]]></a:t>
            </a:r>
          </a:p>
        </p:txBody>
      </p:sp>
      <p:pic>
        <p:nvPicPr>
          <p:cNvPr id="9" name="" descr=""/>
          <p:cNvPicPr>
            <a:picLocks noChangeAspect="1"/>
          </p:cNvPicPr>
          <p:nvPr/>
        </p:nvPicPr>
        <p:blipFill>
          <a:blip r:embed="rId3"/>
          <a:stretch>
            <a:fillRect/>
          </a:stretch>
        </p:blipFill>
        <p:spPr>
          <a:xfrm>
            <a:off x="6305550" y="2600325"/>
            <a:ext cx="5334000" cy="2981325"/>
          </a:xfrm>
          <a:prstGeom prst="rect">
            <a:avLst/>
          </a:prstGeom>
          <a:noFill/>
        </p:spPr>
      </p:pic>
      <p:sp>
        <p:nvSpPr>
          <p:cNvPr id="10" name="" descr=""/>
          <p:cNvSpPr/>
          <p:nvPr/>
        </p:nvSpPr>
        <p:spPr>
          <a:xfrm>
            <a:off x="6305550" y="2600325"/>
            <a:ext cx="5334000" cy="2981325"/>
          </a:xfrm>
          <a:prstGeom prst="rect">
            <a:avLst/>
          </a:prstGeom>
          <a:noFill/>
          <a:ln w="9525">
            <a:solidFill>
              <a:srgbClr val="D2D7DE">
                <a:alpha val="100000"/>
              </a:srgbClr>
            </a:solidFill>
          </a:ln>
        </p:spPr>
        <p:txBody>
          <a:bodyPr vertOverflow="clip" rtlCol="0" anchor="ctr"/>
          <a:lstStyle/>
          <a:p>
            <a:pPr algn="ctr"/>
            <a:r>
              <a:t/>
            </a:r>
          </a:p>
        </p:txBody>
      </p:sp>
      <p:sp>
        <p:nvSpPr>
          <p:cNvPr id="11" name=""/>
          <p:cNvSpPr txBox="1"/>
          <p:nvPr/>
        </p:nvSpPr>
        <p:spPr>
          <a:xfrm>
            <a:off x="552450" y="1905000"/>
            <a:ext cx="5334000" cy="4381500"/>
          </a:xfrm>
          <a:prstGeom prst="rect">
            <a:avLst/>
          </a:prstGeom>
          <a:noFill/>
        </p:spPr>
        <p:txBody>
          <a:bodyPr anchor="ctr" anchorCtr="0" rtlCol="0" vert="horz" bIns="0" lIns="0" rIns="0" tIns="0">
            <a:normAutofit/>
          </a:bodyPr>
          <a:lstStyle/>
          <a:p>
            <a:pPr algn="l" rtl="0" fontAlgn="ctr" marL="0" marR="0" indent="0" lvl="0">
              <a:lnSpc>
                <a:spcPct val="116000"/>
              </a:lnSpc>
              <a:spcBef>
                <a:spcPts val="0"/>
              </a:spcBef>
              <a:spcAft>
                <a:spcPts val="0"/>
              </a:spcAft>
            </a:pPr>
            <a:r>
              <a:rPr lang="en-US" strike="noStrike" sz="1900" spc="0" u="none" cap="none">
                <a:solidFill>
                  <a:srgbClr val="1F2227">
                    <a:alpha val="100000"/>
                  </a:srgbClr>
                </a:solidFill>
                <a:latin typeface="Calibri"/>
              </a:rPr>
              <a:t><![CDATA[The scatter graph shows the midday temperature and the number of hot chocolates sold by a café on 12 days. (a) What type of correlation does the graph show? (b) One of the points is an outlier. Write down its coordinates. (c) Describe the relationship between the temperature and the number of hot… (3 marks)]]></a:t>
            </a:r>
          </a:p>
        </p:txBody>
      </p:sp>
      <p:sp>
        <p:nvSpPr>
          <p:cNvPr id="1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Question 1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Interpreting and representing data]]></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3 of 6]]></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3 marks available. Award a mark for each point made.]]></a:t>
            </a:r>
          </a:p>
        </p:txBody>
      </p:sp>
      <p:sp>
        <p:nvSpPr>
          <p:cNvPr id="10" name="" descr=""/>
          <p:cNvSpPr/>
          <p:nvPr/>
        </p:nvSpPr>
        <p:spPr>
          <a:xfrm>
            <a:off x="552450" y="226695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a) Negative]]></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B1]]></a:t>
            </a:r>
          </a:p>
        </p:txBody>
      </p:sp>
      <p:sp>
        <p:nvSpPr>
          <p:cNvPr id="13" name="" descr=""/>
          <p:cNvSpPr/>
          <p:nvPr/>
        </p:nvSpPr>
        <p:spPr>
          <a:xfrm>
            <a:off x="552450" y="365760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b) (22, 60)]]></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B1]]></a:t>
            </a:r>
          </a:p>
        </p:txBody>
      </p:sp>
      <p:sp>
        <p:nvSpPr>
          <p:cNvPr id="16" name="" descr=""/>
          <p:cNvSpPr/>
          <p:nvPr/>
        </p:nvSpPr>
        <p:spPr>
          <a:xfrm>
            <a:off x="552450" y="504825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2B3038">
                    <a:alpha val="100000"/>
                  </a:srgbClr>
                </a:solidFill>
                <a:latin typeface="Georgia"/>
              </a:rPr>
              <a:t><![CDATA[(c) A statement in context, e.g. the warmer it is, the fewer hot chocolates are sold]]></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C1]]></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Question 2 · 2 marks · Calculator]]></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Interpreting and representing data]]></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3 of 6]]></a:t>
            </a:r>
          </a:p>
        </p:txBody>
      </p:sp>
      <p:sp>
        <p:nvSpPr>
          <p:cNvPr id="9" name="" descr=""/>
          <p:cNvSpPr/>
          <p:nvPr/>
        </p:nvSpPr>
        <p:spPr>
          <a:xfrm>
            <a:off x="552450" y="1866900"/>
            <a:ext cx="11087100" cy="14287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C3D6EE">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1800" spc="0" u="none" cap="none">
                <a:solidFill>
                  <a:srgbClr val="2B3038">
                    <a:alpha val="100000"/>
                  </a:srgbClr>
                </a:solidFill>
                <a:latin typeface="Georgia"/>
              </a:rPr>
              <a:t><![CDATA[Data from one summer shows positive correlation between ice cream sales and the number of people with sunburn. Jo says, "Eating ice cream causes sunburn." Is Jo correct? Explain your answer.]]></a:t>
            </a:r>
          </a:p>
        </p:txBody>
      </p:sp>
      <p:sp>
        <p:nvSpPr>
          <p:cNvPr id="12" name="" descr=""/>
          <p:cNvSpPr/>
          <p:nvPr/>
        </p:nvSpPr>
        <p:spPr>
          <a:xfrm>
            <a:off x="552450" y="3524250"/>
            <a:ext cx="11087100" cy="1066800"/>
          </a:xfrm>
          <a:prstGeom prst="roundRect">
            <a:avLst/>
          </a:prstGeom>
          <a:solidFill>
            <a:srgbClr val="2B3038">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Calculator. Worth 2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Question 2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Interpreting and representing data]]></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3 of 6]]></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2 marks available. Award a mark for each point made.]]></a:t>
            </a:r>
          </a:p>
        </p:txBody>
      </p:sp>
      <p:sp>
        <p:nvSpPr>
          <p:cNvPr id="10" name="" descr=""/>
          <p:cNvSpPr/>
          <p:nvPr/>
        </p:nvSpPr>
        <p:spPr>
          <a:xfrm>
            <a:off x="552450" y="2962275"/>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descr=""/>
          <p:cNvSpPr/>
          <p:nvPr/>
        </p:nvSpPr>
        <p:spPr>
          <a:xfrm>
            <a:off x="781050" y="3476625"/>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2" name=""/>
          <p:cNvSpPr txBox="1"/>
          <p:nvPr/>
        </p:nvSpPr>
        <p:spPr>
          <a:xfrm>
            <a:off x="1143000" y="305752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No, with a statement that correlation does not prove causation]]></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C1]]></a:t>
            </a:r>
          </a:p>
        </p:txBody>
      </p:sp>
      <p:sp>
        <p:nvSpPr>
          <p:cNvPr id="13" name="" descr=""/>
          <p:cNvSpPr/>
          <p:nvPr/>
        </p:nvSpPr>
        <p:spPr>
          <a:xfrm>
            <a:off x="552450" y="4352925"/>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781050" y="4867275"/>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5" name=""/>
          <p:cNvSpPr txBox="1"/>
          <p:nvPr/>
        </p:nvSpPr>
        <p:spPr>
          <a:xfrm>
            <a:off x="1143000" y="444817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A third factor identified, e.g. hot or sunny weather]]></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C1]]></a:t>
            </a:r>
          </a:p>
        </p:txBody>
      </p:sp>
      <p:sp>
        <p:nvSpPr>
          <p:cNvPr id="1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Question 3 · 1 mark · Calculator]]></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Interpreting and representing data]]></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3 of 6]]></a:t>
            </a:r>
          </a:p>
        </p:txBody>
      </p:sp>
      <p:sp>
        <p:nvSpPr>
          <p:cNvPr id="9" name="" descr=""/>
          <p:cNvSpPr/>
          <p:nvPr/>
        </p:nvSpPr>
        <p:spPr>
          <a:xfrm>
            <a:off x="552450" y="1866900"/>
            <a:ext cx="11087100" cy="14287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C3D6EE">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1900" spc="0" u="none" cap="none">
                <a:solidFill>
                  <a:srgbClr val="2B3038">
                    <a:alpha val="100000"/>
                  </a:srgbClr>
                </a:solidFill>
                <a:latin typeface="Georgia"/>
              </a:rPr>
              <a:t><![CDATA[Which of these pairs is most likely to show negative correlation? A: a person's height and their arm span. B: the age of a car and its value. C: a person's house number and their age.]]></a:t>
            </a:r>
          </a:p>
        </p:txBody>
      </p:sp>
      <p:sp>
        <p:nvSpPr>
          <p:cNvPr id="12" name="" descr=""/>
          <p:cNvSpPr/>
          <p:nvPr/>
        </p:nvSpPr>
        <p:spPr>
          <a:xfrm>
            <a:off x="552450" y="3524250"/>
            <a:ext cx="11087100" cy="1066800"/>
          </a:xfrm>
          <a:prstGeom prst="roundRect">
            <a:avLst/>
          </a:prstGeom>
          <a:solidFill>
            <a:srgbClr val="2B3038">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Calculator. Worth 1 mark,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Question 3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Interpreting and representing data]]></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3 of 6]]></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1 mark available. Award a mark for each point made.]]></a:t>
            </a:r>
          </a:p>
        </p:txBody>
      </p:sp>
      <p:sp>
        <p:nvSpPr>
          <p:cNvPr id="10" name="" descr=""/>
          <p:cNvSpPr/>
          <p:nvPr/>
        </p:nvSpPr>
        <p:spPr>
          <a:xfrm>
            <a:off x="552450" y="365760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descr=""/>
          <p:cNvSpPr/>
          <p:nvPr/>
        </p:nvSpPr>
        <p:spPr>
          <a:xfrm>
            <a:off x="781050" y="417195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2"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B]]></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B1]]></a:t>
            </a:r>
          </a:p>
        </p:txBody>
      </p:sp>
      <p:sp>
        <p:nvSpPr>
          <p:cNvPr id="1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theme/theme1.xml><?xml version="1.0" encoding="utf-8"?>
<a:theme xmlns:a="http://schemas.openxmlformats.org/drawingml/2006/main" name="Theme64">
  <a:themeElements>
    <a:clrScheme name="Theme6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Lesson Pack Maker</dc:creator>
  <cp:lastModifiedBy>Unknown Creator</cp:lastModifiedBy>
  <dcterms:created xsi:type="dcterms:W3CDTF">2026-09-29T07:52:17Z</dcterms:created>
  <dcterms:modified xsi:type="dcterms:W3CDTF">2026-09-29T07:52:17Z</dcterms:modified>
  <dc:title>Scatter graphs</dc:title>
  <dc:description>Generated from a pasted lesson-pack script.</dc:description>
  <dc:subject>Interpreting and representing data</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penRevise drawing">
    <vt:i4>3</vt:i4>
  </property>
</Properties>
</file>