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12192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68461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27ef127406e65fd974750570e96ccd9160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50a13989ecd450ff0d5cd224a71d399161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50a13989ecd450ff0d5cd224a71d399162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2dff9686895a87c71ac936201f27c1a163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1da7d14871f818b8f2f1c327a1b7615a164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165.pn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7ccfa22434dc9aab1b932daca83a840166.pn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7057fcaee56539ae607cadaeaf1ad251167.pn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1da7d14871f818b8f2f1c327a1b7615a168.png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169.png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7057fcaee56539ae607cadaeaf1ad251170.png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1da7d14871f818b8f2f1c327a1b7615a171.png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172.png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b742d52b5962d00e375313f51effe1c173.png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9da319243440ad8658140139d245ad3174.png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b31b8aa1d40c9302c7a4452f3d85231d175.png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176.png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177.png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419225"/>
            <a:ext cx="1371600" cy="13716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971800"/>
            <a:ext cx="10001250" cy="1552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Averages and range]]></a:t>
            </a:r>
          </a:p>
        </p:txBody>
      </p:sp>
      <p:sp>
        <p:nvSpPr>
          <p:cNvPr id="7" name="" descr=""/>
          <p:cNvSpPr/>
          <p:nvPr/>
        </p:nvSpPr>
        <p:spPr>
          <a:xfrm>
            <a:off x="5086350" y="5076825"/>
            <a:ext cx="2009775" cy="28575"/>
          </a:xfrm>
          <a:prstGeom prst="rect">
            <a:avLst/>
          </a:prstGeom>
          <a:solidFill>
            <a:srgbClr val="3063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1095375" y="525780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DE1E6">
                    <a:alpha val="100000"/>
                  </a:srgbClr>
                </a:solidFill>
                <a:latin typeface="Calibri"/>
              </a:rPr>
              <a:t><![CDATA[Interpreting and representing da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095375" y="561975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0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Lesson 5 of 6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ast Lesson and Befor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Interpreting and representing da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nswer each one, then check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574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62000" y="24384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4955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1390650" y="23717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ork out the mean of 2, 4 and 6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07657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762000" y="32575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314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390650" y="31908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Put 7, 3, 9, 1 in order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8957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62000" y="40767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62000" y="41338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1390650" y="40100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the middle value of 1, 3, 7?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71487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762000" y="48958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762000" y="49530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1390650" y="48291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ast lesson: what is interpolation?]]></a:t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5340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 descr=""/>
          <p:cNvSpPr/>
          <p:nvPr/>
        </p:nvSpPr>
        <p:spPr>
          <a:xfrm>
            <a:off x="762000" y="57150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/>
          <p:cNvSpPr txBox="1"/>
          <p:nvPr/>
        </p:nvSpPr>
        <p:spPr>
          <a:xfrm>
            <a:off x="762000" y="57721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1390650" y="56483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ound 12.46 to 1 decimal place.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ast Lesson and Before - Ans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Interpreting and representing da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1452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62000" y="212407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1812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390650" y="20288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ork out the mean of 2, 4 and 6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(2 + 4 + 6)/3 = 4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00350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62000" y="30099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30670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390650" y="291465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Put 7, 3, 9, 1 in order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1, 3, 7, 9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68617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762000" y="389572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62000" y="39528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390650" y="380047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the middle value of 1, 3, 7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3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572000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62000" y="47815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62000" y="4838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390650" y="468630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ast lesson: what is interpolation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stimating inside the range of the data.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5782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762000" y="566737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62000" y="57245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390650" y="55721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ound 12.46 to 1 decimal place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12.5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earning Objec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Interpreting and representing da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09775"/>
            <a:ext cx="11087100" cy="79057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819150" y="2152650"/>
            <a:ext cx="504825" cy="5048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19150" y="2152650"/>
            <a:ext cx="504825" cy="5048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781175" y="2009775"/>
            <a:ext cx="9582150" cy="790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nd the mean, median, mode and range of a set of data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76550"/>
            <a:ext cx="11087100" cy="79057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19150" y="3019425"/>
            <a:ext cx="504825" cy="5048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3019425"/>
            <a:ext cx="504825" cy="5048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781175" y="2876550"/>
            <a:ext cx="9582150" cy="790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hoose the most suitable average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743325"/>
            <a:ext cx="11087100" cy="79057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819150" y="3886200"/>
            <a:ext cx="504825" cy="5048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3886200"/>
            <a:ext cx="504825" cy="5048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781175" y="3743325"/>
            <a:ext cx="9582150" cy="790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nd averages and the range from a frequency table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610100"/>
            <a:ext cx="11087100" cy="79057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819150" y="4752975"/>
            <a:ext cx="504825" cy="5048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819150" y="4752975"/>
            <a:ext cx="504825" cy="5048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781175" y="4610100"/>
            <a:ext cx="9582150" cy="790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Estimate the mean of grouped data, and find the modal class and the class containing the median.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76875"/>
            <a:ext cx="11087100" cy="79057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819150" y="5619750"/>
            <a:ext cx="504825" cy="5048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819150" y="5619750"/>
            <a:ext cx="504825" cy="5048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781175" y="5476875"/>
            <a:ext cx="9582150" cy="790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 problems with missing values and combined means.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hree Averages and a Spread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Interpreting and representing da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90725"/>
            <a:ext cx="5438775" cy="20002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23900" y="2162175"/>
            <a:ext cx="32385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23900" y="2333625"/>
            <a:ext cx="5095875" cy="1504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ean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dd up all the values and divide by how many there are: mean = total/(number of values)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6200775" y="1990725"/>
            <a:ext cx="5438775" cy="20002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6372225" y="2162175"/>
            <a:ext cx="32385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6372225" y="2333625"/>
            <a:ext cx="5095875" cy="1504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edian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middle value when the data is in order. With an even number of values, the mean of the middle two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200525"/>
            <a:ext cx="5438775" cy="20002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23900" y="4371975"/>
            <a:ext cx="32385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723900" y="4543425"/>
            <a:ext cx="5095875" cy="1504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od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most common value. There can be more than one, or none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6200775" y="4200525"/>
            <a:ext cx="5438775" cy="20002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6372225" y="4371975"/>
            <a:ext cx="32385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372225" y="4543425"/>
            <a:ext cx="5095875" cy="1504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ang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Largest value − smallest value. It measures spread, not average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ll Four from a List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Interpreting and representing da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nd the mean, median, mode and range of 4, 8, 3, 9, 8, 6, 12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29527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29813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28098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ean: add them and divide by 7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28098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50/7 = 7.14 (2 d.p.)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edian: put them in order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3, 4, 6, 8, 8, 9, 12: the middle (4th) value is 8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ode: the most common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8 appears twice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0101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552450" y="50387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1066800" y="48672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ange: largest − smallest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933950" y="48672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2 − 3 = 9]]></a:t>
            </a:r>
          </a:p>
        </p:txBody>
      </p:sp>
      <p:sp>
        <p:nvSpPr>
          <p:cNvPr id="28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Mean 7.14, median 8, mode 8, range 9]]></a:t>
            </a:r>
          </a:p>
        </p:txBody>
      </p:sp>
      <p:sp>
        <p:nvSpPr>
          <p:cNvPr id="3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ich Average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Interpreting and representing da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314950" cy="26003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81050" y="1962150"/>
            <a:ext cx="485775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5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EAN]]></a:t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438400"/>
            <a:ext cx="4857750" cy="19050"/>
          </a:xfrm>
          <a:prstGeom prst="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81050" y="2647950"/>
            <a:ext cx="4857750" cy="1733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Uses every value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Pulled up or down by outliers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Best when there are no extreme values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6324600" y="1781175"/>
            <a:ext cx="5314950" cy="26003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6553200" y="1962150"/>
            <a:ext cx="485775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50" u="none" cap="none">
                <a:solidFill>
                  <a:srgbClr val="3D7FD6">
                    <a:alpha val="100000"/>
                  </a:srgbClr>
                </a:solidFill>
                <a:latin typeface="Georgia"/>
              </a:rPr>
              <a:t><![CDATA[MEDIAN AND MODE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553200" y="2438400"/>
            <a:ext cx="4857750" cy="1905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553200" y="2647950"/>
            <a:ext cx="4857750" cy="1733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The median is not affected by outliers - best for data like house prices or salaries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The mode is the only average for qualitative data, such as favourite colour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The mode can be unhelpful if every value is different.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3100" y="1638300"/>
            <a:ext cx="685800" cy="6858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667000"/>
            <a:ext cx="1000125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20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PART ON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1095375" y="3028950"/>
            <a:ext cx="10001250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Frequency Tables]]></a:t>
            </a:r>
          </a:p>
        </p:txBody>
      </p:sp>
      <p:sp>
        <p:nvSpPr>
          <p:cNvPr id="8" name="" descr=""/>
          <p:cNvSpPr/>
          <p:nvPr/>
        </p:nvSpPr>
        <p:spPr>
          <a:xfrm>
            <a:off x="5429250" y="4191000"/>
            <a:ext cx="133350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2286000" y="4476750"/>
            <a:ext cx="7620000" cy="914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D2D7DE">
                    <a:alpha val="100000"/>
                  </a:srgbClr>
                </a:solidFill>
                <a:latin typeface="Calibri"/>
              </a:rPr>
              <a:t><![CDATA[When each value comes up many time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Pets Owned by 30 Student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Interpreting and representing da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dd a column for frequency × value: it gives the total number of pet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28850"/>
            <a:ext cx="11087100" cy="438150"/>
          </a:xfrm>
          <a:prstGeom prst="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2228850"/>
            <a:ext cx="34290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Number of pets (x)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381500" y="2228850"/>
            <a:ext cx="34290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Frequency (f)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8077200" y="2228850"/>
            <a:ext cx="34290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f × x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2667000"/>
            <a:ext cx="11087100" cy="600075"/>
          </a:xfrm>
          <a:prstGeom prst="rect">
            <a:avLst/>
          </a:prstGeom>
          <a:solidFill>
            <a:srgbClr val="F2F4F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3257550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85800" y="2667000"/>
            <a:ext cx="342900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0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4381500" y="2667000"/>
            <a:ext cx="342900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8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8077200" y="2667000"/>
            <a:ext cx="342900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0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3267075"/>
            <a:ext cx="11087100" cy="60007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3857625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685800" y="3267075"/>
            <a:ext cx="342900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381500" y="3267075"/>
            <a:ext cx="342900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2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8077200" y="3267075"/>
            <a:ext cx="342900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2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3867150"/>
            <a:ext cx="11087100" cy="600075"/>
          </a:xfrm>
          <a:prstGeom prst="rect">
            <a:avLst/>
          </a:prstGeom>
          <a:solidFill>
            <a:srgbClr val="F2F4F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4457700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85800" y="3867150"/>
            <a:ext cx="342900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381500" y="3867150"/>
            <a:ext cx="342900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6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8077200" y="3867150"/>
            <a:ext cx="342900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2]]></a:t>
            </a:r>
          </a:p>
        </p:txBody>
      </p:sp>
      <p:sp>
        <p:nvSpPr>
          <p:cNvPr id="29" name="" descr=""/>
          <p:cNvSpPr/>
          <p:nvPr/>
        </p:nvSpPr>
        <p:spPr>
          <a:xfrm>
            <a:off x="552450" y="4467225"/>
            <a:ext cx="11087100" cy="60007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0" name="" descr=""/>
          <p:cNvSpPr/>
          <p:nvPr/>
        </p:nvSpPr>
        <p:spPr>
          <a:xfrm>
            <a:off x="552450" y="5057775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/>
          <p:cNvSpPr txBox="1"/>
          <p:nvPr/>
        </p:nvSpPr>
        <p:spPr>
          <a:xfrm>
            <a:off x="685800" y="4467225"/>
            <a:ext cx="342900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32" name=""/>
          <p:cNvSpPr txBox="1"/>
          <p:nvPr/>
        </p:nvSpPr>
        <p:spPr>
          <a:xfrm>
            <a:off x="4381500" y="4467225"/>
            <a:ext cx="342900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3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8077200" y="4467225"/>
            <a:ext cx="342900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9]]></a:t>
            </a:r>
          </a:p>
        </p:txBody>
      </p:sp>
      <p:sp>
        <p:nvSpPr>
          <p:cNvPr id="34" name="" descr=""/>
          <p:cNvSpPr/>
          <p:nvPr/>
        </p:nvSpPr>
        <p:spPr>
          <a:xfrm>
            <a:off x="552450" y="5067300"/>
            <a:ext cx="11087100" cy="600075"/>
          </a:xfrm>
          <a:prstGeom prst="rect">
            <a:avLst/>
          </a:prstGeom>
          <a:solidFill>
            <a:srgbClr val="F2F4F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5" name="" descr=""/>
          <p:cNvSpPr/>
          <p:nvPr/>
        </p:nvSpPr>
        <p:spPr>
          <a:xfrm>
            <a:off x="552450" y="5657850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6" name=""/>
          <p:cNvSpPr txBox="1"/>
          <p:nvPr/>
        </p:nvSpPr>
        <p:spPr>
          <a:xfrm>
            <a:off x="685800" y="5067300"/>
            <a:ext cx="342900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37" name=""/>
          <p:cNvSpPr txBox="1"/>
          <p:nvPr/>
        </p:nvSpPr>
        <p:spPr>
          <a:xfrm>
            <a:off x="4381500" y="5067300"/>
            <a:ext cx="342900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]]></a:t>
            </a:r>
          </a:p>
        </p:txBody>
      </p:sp>
      <p:sp>
        <p:nvSpPr>
          <p:cNvPr id="38" name=""/>
          <p:cNvSpPr txBox="1"/>
          <p:nvPr/>
        </p:nvSpPr>
        <p:spPr>
          <a:xfrm>
            <a:off x="8077200" y="5067300"/>
            <a:ext cx="342900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4]]></a:t>
            </a:r>
          </a:p>
        </p:txBody>
      </p:sp>
      <p:sp>
        <p:nvSpPr>
          <p:cNvPr id="39" name="" descr=""/>
          <p:cNvSpPr/>
          <p:nvPr/>
        </p:nvSpPr>
        <p:spPr>
          <a:xfrm>
            <a:off x="552450" y="5667375"/>
            <a:ext cx="11087100" cy="60007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0" name="" descr=""/>
          <p:cNvSpPr/>
          <p:nvPr/>
        </p:nvSpPr>
        <p:spPr>
          <a:xfrm>
            <a:off x="552450" y="6257925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1" name=""/>
          <p:cNvSpPr txBox="1"/>
          <p:nvPr/>
        </p:nvSpPr>
        <p:spPr>
          <a:xfrm>
            <a:off x="685800" y="5667375"/>
            <a:ext cx="342900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otal]]></a:t>
            </a:r>
          </a:p>
        </p:txBody>
      </p:sp>
      <p:sp>
        <p:nvSpPr>
          <p:cNvPr id="42" name=""/>
          <p:cNvSpPr txBox="1"/>
          <p:nvPr/>
        </p:nvSpPr>
        <p:spPr>
          <a:xfrm>
            <a:off x="4381500" y="5667375"/>
            <a:ext cx="342900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30]]></a:t>
            </a:r>
          </a:p>
        </p:txBody>
      </p:sp>
      <p:sp>
        <p:nvSpPr>
          <p:cNvPr id="43" name=""/>
          <p:cNvSpPr txBox="1"/>
          <p:nvPr/>
        </p:nvSpPr>
        <p:spPr>
          <a:xfrm>
            <a:off x="8077200" y="5667375"/>
            <a:ext cx="342900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37]]></a:t>
            </a:r>
          </a:p>
        </p:txBody>
      </p:sp>
      <p:sp>
        <p:nvSpPr>
          <p:cNvPr id="44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verages from a Frequency Tabl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Interpreting and representing da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e the pets table to find the mean, median, mode and rang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289560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29241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2800350"/>
            <a:ext cx="3714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ean = total of f × x ÷ total frequency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2800350"/>
            <a:ext cx="670560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37/30 = 1.23 (2 d.p.)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46710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34956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371850"/>
            <a:ext cx="3714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edian: 30 values, so it is halfway between the 15th and 16th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371850"/>
            <a:ext cx="670560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first 8 are 0; values 9 to 20 are 1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03860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0671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3943350"/>
            <a:ext cx="3714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o the 15th and 16th values are both 1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3943350"/>
            <a:ext cx="670560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edian = 1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461010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552450" y="46386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1066800" y="4514850"/>
            <a:ext cx="3714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ode: the value with the highest frequency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933950" y="4514850"/>
            <a:ext cx="670560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 (frequency 12)]]></a:t>
            </a:r>
          </a:p>
        </p:txBody>
      </p:sp>
      <p:sp>
        <p:nvSpPr>
          <p:cNvPr id="28" name="" descr=""/>
          <p:cNvSpPr/>
          <p:nvPr/>
        </p:nvSpPr>
        <p:spPr>
          <a:xfrm>
            <a:off x="552450" y="518160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552450" y="52101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1066800" y="5086350"/>
            <a:ext cx="3714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ange: largest value − smallest value]]></a:t>
            </a:r>
          </a:p>
        </p:txBody>
      </p:sp>
      <p:sp>
        <p:nvSpPr>
          <p:cNvPr id="31" name=""/>
          <p:cNvSpPr txBox="1"/>
          <p:nvPr/>
        </p:nvSpPr>
        <p:spPr>
          <a:xfrm>
            <a:off x="4933950" y="5086350"/>
            <a:ext cx="670560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4 − 0 = 4]]></a:t>
            </a:r>
          </a:p>
        </p:txBody>
      </p:sp>
      <p:sp>
        <p:nvSpPr>
          <p:cNvPr id="32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3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34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Mean 1.23, median 1, mode 1, range 4]]></a:t>
            </a:r>
          </a:p>
        </p:txBody>
      </p:sp>
      <p:sp>
        <p:nvSpPr>
          <p:cNvPr id="3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3100" y="1638300"/>
            <a:ext cx="685800" cy="6858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667000"/>
            <a:ext cx="1000125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20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PART TWO]]></a:t>
            </a:r>
          </a:p>
        </p:txBody>
      </p:sp>
      <p:sp>
        <p:nvSpPr>
          <p:cNvPr id="7" name=""/>
          <p:cNvSpPr txBox="1"/>
          <p:nvPr/>
        </p:nvSpPr>
        <p:spPr>
          <a:xfrm>
            <a:off x="1095375" y="3028950"/>
            <a:ext cx="10001250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Grouped Data]]></a:t>
            </a:r>
          </a:p>
        </p:txBody>
      </p:sp>
      <p:sp>
        <p:nvSpPr>
          <p:cNvPr id="8" name="" descr=""/>
          <p:cNvSpPr/>
          <p:nvPr/>
        </p:nvSpPr>
        <p:spPr>
          <a:xfrm>
            <a:off x="5429250" y="4191000"/>
            <a:ext cx="133350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2286000" y="4476750"/>
            <a:ext cx="7620000" cy="914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D2D7DE">
                    <a:alpha val="100000"/>
                  </a:srgbClr>
                </a:solidFill>
                <a:latin typeface="Calibri"/>
              </a:rPr>
              <a:t><![CDATA[When the exact values are unknown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Journey Times of 30 Student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Interpreting and representing da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ach class is represented by its midpoint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28850"/>
            <a:ext cx="11087100" cy="438150"/>
          </a:xfrm>
          <a:prstGeom prst="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2228850"/>
            <a:ext cx="2505075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Time, t (minutes)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3457575" y="2228850"/>
            <a:ext cx="2505075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Frequency (f)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229350" y="2228850"/>
            <a:ext cx="2505075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Midpoin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9001125" y="2228850"/>
            <a:ext cx="2505075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f × midpoint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2667000"/>
            <a:ext cx="11087100" cy="666750"/>
          </a:xfrm>
          <a:prstGeom prst="rect">
            <a:avLst/>
          </a:prstGeom>
          <a:solidFill>
            <a:srgbClr val="F2F4F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324225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685800" y="266700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0 < t ≤ 10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3457575" y="266700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5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6229350" y="266700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5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9001125" y="266700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25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3333750"/>
            <a:ext cx="11087100" cy="666750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3990975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85800" y="333375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10 < t ≤ 20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3457575" y="333375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2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6229350" y="333375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5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9001125" y="333375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80]]></a:t>
            </a:r>
          </a:p>
        </p:txBody>
      </p:sp>
      <p:sp>
        <p:nvSpPr>
          <p:cNvPr id="27" name="" descr=""/>
          <p:cNvSpPr/>
          <p:nvPr/>
        </p:nvSpPr>
        <p:spPr>
          <a:xfrm>
            <a:off x="552450" y="4000500"/>
            <a:ext cx="11087100" cy="666750"/>
          </a:xfrm>
          <a:prstGeom prst="rect">
            <a:avLst/>
          </a:prstGeom>
          <a:solidFill>
            <a:srgbClr val="F2F4F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552450" y="4657725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85800" y="400050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20 < t ≤ 30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3457575" y="400050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9]]></a:t>
            </a:r>
          </a:p>
        </p:txBody>
      </p:sp>
      <p:sp>
        <p:nvSpPr>
          <p:cNvPr id="31" name=""/>
          <p:cNvSpPr txBox="1"/>
          <p:nvPr/>
        </p:nvSpPr>
        <p:spPr>
          <a:xfrm>
            <a:off x="6229350" y="400050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25]]></a:t>
            </a:r>
          </a:p>
        </p:txBody>
      </p:sp>
      <p:sp>
        <p:nvSpPr>
          <p:cNvPr id="32" name=""/>
          <p:cNvSpPr txBox="1"/>
          <p:nvPr/>
        </p:nvSpPr>
        <p:spPr>
          <a:xfrm>
            <a:off x="9001125" y="400050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225]]></a:t>
            </a:r>
          </a:p>
        </p:txBody>
      </p:sp>
      <p:sp>
        <p:nvSpPr>
          <p:cNvPr id="33" name="" descr=""/>
          <p:cNvSpPr/>
          <p:nvPr/>
        </p:nvSpPr>
        <p:spPr>
          <a:xfrm>
            <a:off x="552450" y="4667250"/>
            <a:ext cx="11087100" cy="666750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4" name="" descr=""/>
          <p:cNvSpPr/>
          <p:nvPr/>
        </p:nvSpPr>
        <p:spPr>
          <a:xfrm>
            <a:off x="552450" y="5324475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5" name=""/>
          <p:cNvSpPr txBox="1"/>
          <p:nvPr/>
        </p:nvSpPr>
        <p:spPr>
          <a:xfrm>
            <a:off x="685800" y="466725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30 < t ≤ 40]]></a:t>
            </a:r>
          </a:p>
        </p:txBody>
      </p:sp>
      <p:sp>
        <p:nvSpPr>
          <p:cNvPr id="36" name=""/>
          <p:cNvSpPr txBox="1"/>
          <p:nvPr/>
        </p:nvSpPr>
        <p:spPr>
          <a:xfrm>
            <a:off x="3457575" y="466725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4]]></a:t>
            </a:r>
          </a:p>
        </p:txBody>
      </p:sp>
      <p:sp>
        <p:nvSpPr>
          <p:cNvPr id="37" name=""/>
          <p:cNvSpPr txBox="1"/>
          <p:nvPr/>
        </p:nvSpPr>
        <p:spPr>
          <a:xfrm>
            <a:off x="6229350" y="466725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35]]></a:t>
            </a:r>
          </a:p>
        </p:txBody>
      </p:sp>
      <p:sp>
        <p:nvSpPr>
          <p:cNvPr id="38" name=""/>
          <p:cNvSpPr txBox="1"/>
          <p:nvPr/>
        </p:nvSpPr>
        <p:spPr>
          <a:xfrm>
            <a:off x="9001125" y="466725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40]]></a:t>
            </a:r>
          </a:p>
        </p:txBody>
      </p:sp>
      <p:sp>
        <p:nvSpPr>
          <p:cNvPr id="39" name="" descr=""/>
          <p:cNvSpPr/>
          <p:nvPr/>
        </p:nvSpPr>
        <p:spPr>
          <a:xfrm>
            <a:off x="552450" y="5334000"/>
            <a:ext cx="11087100" cy="666750"/>
          </a:xfrm>
          <a:prstGeom prst="rect">
            <a:avLst/>
          </a:prstGeom>
          <a:solidFill>
            <a:srgbClr val="F2F4F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0" name="" descr=""/>
          <p:cNvSpPr/>
          <p:nvPr/>
        </p:nvSpPr>
        <p:spPr>
          <a:xfrm>
            <a:off x="552450" y="5991225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1" name=""/>
          <p:cNvSpPr txBox="1"/>
          <p:nvPr/>
        </p:nvSpPr>
        <p:spPr>
          <a:xfrm>
            <a:off x="685800" y="533400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otal]]></a:t>
            </a:r>
          </a:p>
        </p:txBody>
      </p:sp>
      <p:sp>
        <p:nvSpPr>
          <p:cNvPr id="42" name=""/>
          <p:cNvSpPr txBox="1"/>
          <p:nvPr/>
        </p:nvSpPr>
        <p:spPr>
          <a:xfrm>
            <a:off x="3457575" y="533400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30]]></a:t>
            </a:r>
          </a:p>
        </p:txBody>
      </p:sp>
      <p:sp>
        <p:nvSpPr>
          <p:cNvPr id="43" name=""/>
          <p:cNvSpPr txBox="1"/>
          <p:nvPr/>
        </p:nvSpPr>
        <p:spPr>
          <a:xfrm>
            <a:off x="9001125" y="533400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570]]></a:t>
            </a:r>
          </a:p>
        </p:txBody>
      </p:sp>
      <p:sp>
        <p:nvSpPr>
          <p:cNvPr id="44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stimating the Mean of Grouped Data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Interpreting and representing da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e the journey times table to estimate the mean, and find the modal class and the class containing the median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289560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29241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2800350"/>
            <a:ext cx="3714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Use the midpoint of each class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2800350"/>
            <a:ext cx="670560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5, 15, 25, 35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46710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34956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371850"/>
            <a:ext cx="3714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ultiply by the frequencies and add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371850"/>
            <a:ext cx="670560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25 + 180 + 225 + 140 = 570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03860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0671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3943350"/>
            <a:ext cx="3714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Divide by the total frequency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3943350"/>
            <a:ext cx="670560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570/30 = 19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461010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552450" y="46386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1066800" y="4514850"/>
            <a:ext cx="3714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odal class: the class with the highest frequency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933950" y="4514850"/>
            <a:ext cx="670560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0 < t ≤ 20]]></a:t>
            </a:r>
          </a:p>
        </p:txBody>
      </p:sp>
      <p:sp>
        <p:nvSpPr>
          <p:cNvPr id="28" name="" descr=""/>
          <p:cNvSpPr/>
          <p:nvPr/>
        </p:nvSpPr>
        <p:spPr>
          <a:xfrm>
            <a:off x="552450" y="518160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552450" y="52101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1066800" y="5086350"/>
            <a:ext cx="3714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edian: the 15.5th value. Running total: 5, then 5 + 12 = 17]]></a:t>
            </a:r>
          </a:p>
        </p:txBody>
      </p:sp>
      <p:sp>
        <p:nvSpPr>
          <p:cNvPr id="31" name=""/>
          <p:cNvSpPr txBox="1"/>
          <p:nvPr/>
        </p:nvSpPr>
        <p:spPr>
          <a:xfrm>
            <a:off x="4933950" y="5086350"/>
            <a:ext cx="670560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 it is in 10 < t ≤ 20]]></a:t>
            </a:r>
          </a:p>
        </p:txBody>
      </p:sp>
      <p:sp>
        <p:nvSpPr>
          <p:cNvPr id="32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3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34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Estimated mean 19 minutes; modal class 10 < t ≤ 20; the median is in 10 < t ≤ 20.]]></a:t>
            </a:r>
          </a:p>
        </p:txBody>
      </p:sp>
      <p:sp>
        <p:nvSpPr>
          <p:cNvPr id="3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y Only an Estimate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Interpreting and representing da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With grouped data, you do not know the actual value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he midpoint stands i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e assume every value in a class is at its midpoint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ome are higher, some lowe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errors tend to cancel out, so the estimate is usually close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In an exam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"Explain why your answer is an estimate" wants: "the exact values are not known, so the midpoints were used".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issing Values and Combined Mean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Interpreting and representing da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ean × number of values = total. That one fact solves most problem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issing valu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mean of 5 numbers is 8, so they add up to 5 × 8 = 40. If four of them add up to 31, the fifth is 9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dding a valu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mean of 4 numbers is 9 (total 36). After adding one, the mean of 5 is 10 (total 50). The new number is 50 − 36 = 14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mbined mean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lass A: 20 students, mean 64 (total 1280). Class B: 25 students, mean 73 (total 1825). Mean of all 45: 3105/45 = 69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Never average the average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(64 + 73)/2 = 68.5 is wrong: the classes are different sizes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Key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Interpreting and representing da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ean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total of the values divided by the number of values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17811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edian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middle value when the data is in order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36232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od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most common value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29350" y="336232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38900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ang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difference between the largest and smallest values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434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52475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odal class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class with the highest frequency in grouped data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6229350" y="49434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438900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idpoint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value halfway through a class, used to estimate the mean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Interpreting and representing da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6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1295400" y="876300"/>
            <a:ext cx="5715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YOUR TASK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295400" y="1104900"/>
            <a:ext cx="824865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hoose Your Average]]></a:t>
            </a:r>
          </a:p>
        </p:txBody>
      </p:sp>
      <p:sp>
        <p:nvSpPr>
          <p:cNvPr id="10" name="" descr=""/>
          <p:cNvSpPr/>
          <p:nvPr/>
        </p:nvSpPr>
        <p:spPr>
          <a:xfrm>
            <a:off x="9639300" y="1009650"/>
            <a:ext cx="2000250" cy="495300"/>
          </a:xfrm>
          <a:prstGeom prst="round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639300" y="1009650"/>
            <a:ext cx="20002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2 minutes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11087100" cy="16954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1905000"/>
            <a:ext cx="57150" cy="169545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2076450"/>
            <a:ext cx="10553700" cy="1352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or each data set, find the mean, median and mode, then decide which is the best average and why. (a) Salaries at a small firm: £22 000, £24 000, £24 000, £26 000, £28 000, £150 000. (b) Shoe sizes sold by a shop in one hour: 5, 6, 6, 7, 7, 7, 8, 9. (c) Favourite fruit of 10 people: apple 4, banana 3, grape 2, pear 1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38957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552450" y="39147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066800" y="37909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ork out all three averages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4672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552450" y="44862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066800" y="43624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Look for outliers and the type of data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0387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552450" y="50577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1066800" y="49339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hoose and justify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448300"/>
            <a:ext cx="11087100" cy="8382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562600"/>
            <a:ext cx="4762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WHAT A GOOD ANSWER SHOWS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829300"/>
            <a:ext cx="106299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(a) Mean £45 667, median £25 000, mode £24 000 - the median, because the £150 000 outlier pulls the mean up. (b) Mean 6.875, median 7, mode 7 - the mode, because a shop orders whole shoe sizes. (c) Only the mode (apple) makes sense for qualitative data.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an I...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Interpreting and representing da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241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0485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0490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nd the mean, median, mode and range of a lis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290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0485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0490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hoose the best average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1338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0485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0490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nd the mean from a frequency table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8387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0485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110490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nd the median from a frequency table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6210300" y="27241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636270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76275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Estimate the mean of grouped data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6210300" y="34290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636270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76275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nd the modal class.]]></a:t>
            </a:r>
          </a:p>
        </p:txBody>
      </p:sp>
      <p:sp>
        <p:nvSpPr>
          <p:cNvPr id="27" name="" descr=""/>
          <p:cNvSpPr/>
          <p:nvPr/>
        </p:nvSpPr>
        <p:spPr>
          <a:xfrm>
            <a:off x="6210300" y="41338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636270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76275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nd the class containing the median.]]></a:t>
            </a:r>
          </a:p>
        </p:txBody>
      </p:sp>
      <p:sp>
        <p:nvSpPr>
          <p:cNvPr id="30" name="" descr=""/>
          <p:cNvSpPr/>
          <p:nvPr/>
        </p:nvSpPr>
        <p:spPr>
          <a:xfrm>
            <a:off x="6210300" y="48387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636270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676275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 missing value and combined mean problems.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45720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752475"/>
            <a:ext cx="110871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ummary & Exam Focus]]></a:t>
            </a:r>
          </a:p>
        </p:txBody>
      </p:sp>
      <p:sp>
        <p:nvSpPr>
          <p:cNvPr id="6" name="" descr=""/>
          <p:cNvSpPr/>
          <p:nvPr/>
        </p:nvSpPr>
        <p:spPr>
          <a:xfrm>
            <a:off x="552450" y="15525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933450" y="1438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Mean = total ÷ number of values; median = middle; mode = most common; range = largest − smallest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52450" y="20859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933450" y="19716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Frequency table: mean = Σfx/Σf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6193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25050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Grouped data: use midpoints - the mean is only an estimat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1527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933450" y="30384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Mean × number of values = total: the key to missing values and combined means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4314825"/>
            <a:ext cx="11087100" cy="1666875"/>
          </a:xfrm>
          <a:prstGeom prst="roundRect">
            <a:avLst/>
          </a:prstGeom>
          <a:solidFill>
            <a:srgbClr val="313438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457700"/>
            <a:ext cx="1054417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XAM FOCU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19150" y="4724400"/>
            <a:ext cx="10544175" cy="495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Work out an estimate for the mean weight of the 40 parcels. (4 marks)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819150" y="5210175"/>
            <a:ext cx="10544175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D2D7DE">
                    <a:alpha val="100000"/>
                  </a:srgbClr>
                </a:solidFill>
                <a:latin typeface="Calibri"/>
              </a:rPr>
              <a:t><![CDATA[For grouped data, add a midpoint column and an f × midpoint column to the table. Then divide by the total FREQUENCY, not by the number of classes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8">
  <a:themeElements>
    <a:clrScheme name="Theme3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Lesson Pack Maker</dc:creator>
  <cp:lastModifiedBy>Unknown Creator</cp:lastModifiedBy>
  <dcterms:created xsi:type="dcterms:W3CDTF">2026-09-29T07:52:17Z</dcterms:created>
  <dcterms:modified xsi:type="dcterms:W3CDTF">2026-09-29T07:52:17Z</dcterms:modified>
  <dc:title>Averages and range</dc:title>
  <dc:description>Generated from a pasted lesson-pack script.</dc:description>
  <dc:subject>Interpreting and representing data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penRevise drawing">
    <vt:i4>3</vt:i4>
  </property>
</Properties>
</file>