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art (a) is the classic: ask who would want to quote the mean salary, and wh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7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8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8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8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8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8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8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8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8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8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9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191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19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93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4.png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95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9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5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6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7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8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verages and rang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mean of 2, 4 and 6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7, 3, 9, 1 in ord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dle value of 1, 3, 7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interpol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12.46 to 1 decimal plac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mean of 2, 4 and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2 + 4 + 6)/3 = 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7, 3, 9, 1 in orde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, 3, 7, 9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dle value of 1, 3, 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interpol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stimating inside the range of the data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12.46 to 1 decimal plac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.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, median, mode and range of a set of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most suitable averag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verages and the range from a frequency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 of grouped data, and find the modal class and the class containing the median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with missing values and combined mean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Averages and a Spre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up all the values and divide by how many there are: mean = total/(number of values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value when the data is in order. With an even number of values, the mean of the middle two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ost common value. There can be more than one, or no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rgest value − smallest value. It measures spread, not averag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Four from a Li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, median, mode and range of 4, 8, 3, 9, 8, 6, 1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: add them and divide by 7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/7 = 7.14 (2 d.p.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: put them in ord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, 4, 6, 8, 8, 9, 12: the middle (4th) value is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: the most comm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appears twic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: largest − smalles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− 3 = 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 7.14, median 8, mode 8, range 9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Averag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s every valu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Pulled up or down by outli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when there are no extreme valu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MEDIAN AND MOD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edian is not affected by outliers - best for data like house prices or salari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ode is the only average for qualitative data, such as favourite colou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mode can be unhelpful if every value is different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Tabl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each value comes up many tim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ts Owned by 30 Stud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dd a column for frequency × value: it gives the total number of pe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mber of pets (x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(f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 × x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7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s from a Frequenc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ets table to find the mean, median, mode and r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 = total of f × x ÷ total frequenc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7/30 = 1.23 (2 d.p.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: 30 values, so it is halfway between the 15th and 16t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rst 8 are 0; values 9 to 20 are 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the 15th and 16th values are both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dian =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: the value with the highest frequenc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(frequency 12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: largest value − smallest value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− 0 = 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 1.23, median 1, mode 1, range 4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uped Data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the exact values are unknow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urney Times of 30 Stud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class is represented by its midpoi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, t (minute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(f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idpoi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 × midpoin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 < t ≤ 1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< t ≤ 2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 < t ≤ 30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25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< t ≤ 4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0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900112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70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ing the Mean of Grouped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journey times table to estimate the mean, and find the modal class and the class containing the medi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midpoint of each clas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15, 25, 3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the frequencies and 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 + 180 + 225 + 140 = 57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the total frequenc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70/30 = 19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al class: the class with the highest frequenc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< t ≤ 20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: the 15.5th value. Running total: 5, then 5 + 12 = 17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 it is in 10 < t ≤ 20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stimated mean 19 minutes; modal class 10 < t ≤ 20; the median is in 10 < t ≤ 20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Only an Estimat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th grouped data, you do not know the actual valu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idpoint stands 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e assume every value in a class is at its midpoi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me are higher, some l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rrors tend to cancel out, so the estimate is usually clos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an ex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Explain why your answer is an estimate" wants: "the exact values are not known, so the midpoints were used"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sing Values and Combined Mea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ean × number of values = total. That one fact solves most problem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sing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of 5 numbers is 8, so they add up to 5 × 8 = 40. If four of them add up to 31, the fifth is 9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a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of 4 numbers is 9 (total 36). After adding one, the mean of 5 is 10 (total 50). The new number is 50 − 36 = 14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bined mea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lass A: 20 students, mean 64 (total 1280). Class B: 25 students, mean 73 (total 1825). Mean of all 45: 3105/45 = 69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ver average the aver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64 + 73)/2 = 68.5 is wrong: the classes are different siz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otal of the values divided by the number of valu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value when the data is in ord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ost common val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fference between the largest and smallest valu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dal cl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lass with the highest frequency in grouped data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halfway through a class, used to estimate the mea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Your Averag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data set, find the mean, median and mode, then decide which is the best average and why. (a) Salaries at a small firm: £22 000, £24 000, £24 000, £26 000, £28 000, £150 000. (b) Shoe sizes sold by a shop in one hour: 5, 6, 6, 7, 7, 7, 8, 9. (c) Favourite fruit of 10 people: apple 4, banana 3, grape 2, pear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ll three avera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outliers and the type of dat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nd justif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Mean £45 667, median £25 000, mode £24 000 - the median, because the £150 000 outlier pulls the mean up. (b) Mean 6.875, median 7, mode 7 - the mode, because a shop orders whole shoe sizes. (c) Only the mode (apple) makes sense for qualitative data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, median, mode and range of a li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best averag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an from a frequency tab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dian from a frequency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 of grouped dat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odal clas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lass containing the media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missing value and combined mean problem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an = total ÷ number of values; median = middle; mode = most common; range = largest − smalle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equency table: mean = Σfx/Σf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rouped data: use midpoints - the mean is only an estim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an × number of values = total: the key to missing values and combined mea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ork out an estimate for the mean weight of the 40 parcels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 grouped data, add a midpoint column and an f × midpoint column to the table. Then divide by the total FREQUENCY, not by the number of class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Averages and Rang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Questions 1 and 5 are non-calculator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ere are six numbers: 7, 3, 9, 4, 7, 12. (a) Find the median. (b) Find the ran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able shows the number of goals scored by a football team in 20 matches. Goals 0: 4 matches. Goals 1: 7 matches. Goals 2: 5 matches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weights, w kg, of 40 parcels are recorded. 0 < w ≤ 2: 6 parcels. 2 < w ≤ 4: 15 parcels. 4 < w ≤ 6: 12 parcels. 6 < w ≤ 8: 7 parcels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Averages and Rang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1 mark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parcels in the last question, write down the modal cl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of five numbers is 8. Four of the numbers are 3, 7, 9 and 12. Find the fifth numb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lass A has 20 students. Their mean test score is 64. Class B has 25 students. Their mean test score is 73. Work out the mean score of all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ere are six numbers: 7, 3, 9, 4, 7, 12. (a) Find the median. (b) Find the r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able shows the number of goals scored by a football team in 20 matches. Goals 0: 4 matches. Goals 1: 7 matches. Goals 2: 5 matches. Goals 3: 3 matches. Goals 4: 1 match. Work out the mean number of goals per matc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three products of goals × frequency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÷ 2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weights, w kg, of 40 parcels are recorded. 0 < w ≤ 2: 6 parcels. 2 < w ≤ 4: 15 parcels. 4 < w ≤ 6: 12 parcels. 6 < w ≤ 8: 7 parcels. Work out an estimate for the mean weight of the parce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s used: 1, 3, 5,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three products of frequency × midpoint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60 ÷ 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(kg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1 mark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the parcels in the last question, write down the modal cl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 < w ≤ 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ean of five numbers is 8. Four of the numbers are 3, 7, 9 and 12. Find the fifth numb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0 or 31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A has 20 students. Their mean test score is 64. Class B has 25 students. Their mean test score is 73. Work out the mean score of all 45 stude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80 or 18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1280 + 1825) ÷ 4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2026-09-29T07:52:18Z</dcterms:created>
  <dcterms:modified xsi:type="dcterms:W3CDTF">2026-09-29T07:52:18Z</dcterms:modified>
  <dc:title>Averages and range</dc:title>
  <dc:description>Generated from a pasted lesson-pack script.</dc:description>
  <dc:subject>Interpreting and representing data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