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0c7871ff5a6514fecd4a742626494d621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1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1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1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c4300e8278ed18ab56e6d800af07cd921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1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1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c4300e8278ed18ab56e6d800af07cd921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1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21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20.png"/>
  <Relationship Id="rId3" Type="http://schemas.openxmlformats.org/officeDocument/2006/relationships/image" Target="../media/966513050cd09868c7e41188961af725c67b374422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22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2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24.png"/>
  <Relationship Id="rId3" Type="http://schemas.openxmlformats.org/officeDocument/2006/relationships/image" Target="../media/ebed11f40a6d825a5da9267611f4a2f9c5bfa44822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2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2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2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tatistical diagrams 2]]></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Interpreting and representing dat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6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438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ind the median of 3, 5, 8, 10.]]></a:t>
            </a:r>
          </a:p>
        </p:txBody>
      </p:sp>
      <p:sp>
        <p:nvSpPr>
          <p:cNvPr id="14" name="" descr=""/>
          <p:cNvSpPr/>
          <p:nvPr/>
        </p:nvSpPr>
        <p:spPr>
          <a:xfrm>
            <a:off x="552450" y="3390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nge of 12, 4, 19, 7?]]></a:t>
            </a:r>
          </a:p>
        </p:txBody>
      </p:sp>
      <p:sp>
        <p:nvSpPr>
          <p:cNvPr id="18" name="" descr=""/>
          <p:cNvSpPr/>
          <p:nvPr/>
        </p:nvSpPr>
        <p:spPr>
          <a:xfrm>
            <a:off x="552450" y="4343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modal class?]]></a:t>
            </a:r>
          </a:p>
        </p:txBody>
      </p:sp>
      <p:sp>
        <p:nvSpPr>
          <p:cNvPr id="22" name="" descr=""/>
          <p:cNvSpPr/>
          <p:nvPr/>
        </p:nvSpPr>
        <p:spPr>
          <a:xfrm>
            <a:off x="552450" y="5295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midpoint of the class 20 < t ≤ 30?]]></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9145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ind the median of 3, 5, 8, 1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5 - the mean of 5 and 8.]]></a:t>
            </a:r>
          </a:p>
        </p:txBody>
      </p:sp>
      <p:sp>
        <p:nvSpPr>
          <p:cNvPr id="13" name="" descr=""/>
          <p:cNvSpPr/>
          <p:nvPr/>
        </p:nvSpPr>
        <p:spPr>
          <a:xfrm>
            <a:off x="552450" y="30384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nge of 12, 4, 19, 7?]]></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9 − 4 = 15]]></a:t>
            </a:r>
          </a:p>
        </p:txBody>
      </p:sp>
      <p:sp>
        <p:nvSpPr>
          <p:cNvPr id="17" name="" descr=""/>
          <p:cNvSpPr/>
          <p:nvPr/>
        </p:nvSpPr>
        <p:spPr>
          <a:xfrm>
            <a:off x="552450" y="41624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modal clas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class with the highest frequency.]]></a:t>
            </a:r>
          </a:p>
        </p:txBody>
      </p:sp>
      <p:sp>
        <p:nvSpPr>
          <p:cNvPr id="21" name="" descr=""/>
          <p:cNvSpPr/>
          <p:nvPr/>
        </p:nvSpPr>
        <p:spPr>
          <a:xfrm>
            <a:off x="552450" y="52863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midpoint of the class 20 < t ≤ 3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5]]></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nd read an ordered stem-and-leaf diagram, with a key.]]></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averages and the range from a stem-and-leaf diagram.]]></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 frequency polygon for grouped data.]]></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mpare two sets of data using an average and the range.]]></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graphs that are misleading.]]></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tem-and-Leaf Diagra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tem-and-leaf diagram sorts data into order while keeping every valu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tem and leaf]]></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plit each value: for 73, the stem is 7 (the tens) and the leaf is 3 (the unit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rder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leaves in order from smallest to largest along each row.]]></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Ke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lways include one, such as "7 then 3 means 73 beats per minute", written with a bar between the stem and the leaf.]]></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hap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urned on its side, it looks like a bar chart of the data.]]></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sting Pulse Rates of 15 Peop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Key: 7 then 3 means 73 beats per minut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em]]></a:t>
            </a:r>
          </a:p>
        </p:txBody>
      </p:sp>
      <p:sp>
        <p:nvSpPr>
          <p:cNvPr id="12" name=""/>
          <p:cNvSpPr txBox="1"/>
          <p:nvPr/>
        </p:nvSpPr>
        <p:spPr>
          <a:xfrm>
            <a:off x="622935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Leaves]]></a:t>
            </a:r>
          </a:p>
        </p:txBody>
      </p:sp>
      <p:sp>
        <p:nvSpPr>
          <p:cNvPr id="13"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4"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5" name=""/>
          <p:cNvSpPr txBox="1"/>
          <p:nvPr/>
        </p:nvSpPr>
        <p:spPr>
          <a:xfrm>
            <a:off x="68580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a:t>
            </a:r>
          </a:p>
        </p:txBody>
      </p:sp>
      <p:sp>
        <p:nvSpPr>
          <p:cNvPr id="16" name=""/>
          <p:cNvSpPr txBox="1"/>
          <p:nvPr/>
        </p:nvSpPr>
        <p:spPr>
          <a:xfrm>
            <a:off x="622935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8]]></a:t>
            </a:r>
          </a:p>
        </p:txBody>
      </p:sp>
      <p:sp>
        <p:nvSpPr>
          <p:cNvPr id="17"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8"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9" name=""/>
          <p:cNvSpPr txBox="1"/>
          <p:nvPr/>
        </p:nvSpPr>
        <p:spPr>
          <a:xfrm>
            <a:off x="68580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6]]></a:t>
            </a:r>
          </a:p>
        </p:txBody>
      </p:sp>
      <p:sp>
        <p:nvSpPr>
          <p:cNvPr id="20" name=""/>
          <p:cNvSpPr txBox="1"/>
          <p:nvPr/>
        </p:nvSpPr>
        <p:spPr>
          <a:xfrm>
            <a:off x="622935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  5  7]]></a:t>
            </a:r>
          </a:p>
        </p:txBody>
      </p:sp>
      <p:sp>
        <p:nvSpPr>
          <p:cNvPr id="21"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2"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7]]></a:t>
            </a:r>
          </a:p>
        </p:txBody>
      </p:sp>
      <p:sp>
        <p:nvSpPr>
          <p:cNvPr id="24" name=""/>
          <p:cNvSpPr txBox="1"/>
          <p:nvPr/>
        </p:nvSpPr>
        <p:spPr>
          <a:xfrm>
            <a:off x="622935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0  1  1  3  6  8]]></a:t>
            </a:r>
          </a:p>
        </p:txBody>
      </p:sp>
      <p:sp>
        <p:nvSpPr>
          <p:cNvPr id="25"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6"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7" name=""/>
          <p:cNvSpPr txBox="1"/>
          <p:nvPr/>
        </p:nvSpPr>
        <p:spPr>
          <a:xfrm>
            <a:off x="68580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8]]></a:t>
            </a:r>
          </a:p>
        </p:txBody>
      </p:sp>
      <p:sp>
        <p:nvSpPr>
          <p:cNvPr id="28" name=""/>
          <p:cNvSpPr txBox="1"/>
          <p:nvPr/>
        </p:nvSpPr>
        <p:spPr>
          <a:xfrm>
            <a:off x="622935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0  2  5]]></a:t>
            </a:r>
          </a:p>
        </p:txBody>
      </p:sp>
      <p:sp>
        <p:nvSpPr>
          <p:cNvPr id="29"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0"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5334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9]]></a:t>
            </a:r>
          </a:p>
        </p:txBody>
      </p:sp>
      <p:sp>
        <p:nvSpPr>
          <p:cNvPr id="32" name=""/>
          <p:cNvSpPr txBox="1"/>
          <p:nvPr/>
        </p:nvSpPr>
        <p:spPr>
          <a:xfrm>
            <a:off x="6229350" y="5334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1  4]]></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ading a Stem-and-Leaf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Use the pulse rate diagram to find the median, the mode and the rang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values]]></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 3 + 6 + 3 + 2 = 15, so the median is the 8th value]]></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along the leaves to the 8th]]></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8, 62, 65, 67, 70, 71, 71, 73]]></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mode: the only repeated valu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1]]></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range: largest − smallest]]></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4 − 58 = 36]]></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Median 73, mode 71, range 36 beats per minute]]></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ack-to-Back Stem-and-Leaf Diagra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wo sets of data share one stem, with one set's leaves on each si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ay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tem runs down the middle. The leaves of one set go to the right; the other set's go to the left.]]></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eading the left sid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leaves on the left are read from the stem outwards: a leaf 4 by stem 6 on the left means 64.]]></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key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e for each side, so there is no confusion.]]></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groups can be compared at a glance - for example, pulse rates before and after exerci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requency Polygon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Grouped data drawn as a lin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Drawing a Frequency Polyg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frequency polygon plots the midpoint of each class against its frequency.]]></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dpoin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ork out the midpoint of each clas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lo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lot (midpoint, frequency) for each clas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Joi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Join the points with straight lines. Do not join the last point back to the first.]]></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mpar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frequency polygons on the same axes compare two sets of data clearl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Frequency Polyg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Each point sits above the middle of its clas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is is the journey time data from last lesson. The peak at 15 minutes shows the modal class, 10 < t ≤ 20, straight away. Drawing a second polygon on the same axes - say, for another year group - would let you compare the two.]]></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mparing Distribu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o compare two sets of data, always compare an average AND a measure of spread - in contex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 averag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median pulse rate after exercise (112) is higher than before (73), so pulse rates were higher on average after exercis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sprea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range after exercise (22) is smaller than before (36), so the pulse rates after exercise were more consistent."]]></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e the words of the question: "pulse rates", not "the data".]]></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sentenc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e for the average, one for the spread - that is what most mark schemes wan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Misleading Graph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How a graph can give the wrong impress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pot the Tri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The same numbers, two very different impression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Sales rose from 92 to 98 - about 6%. Start the axis at 90 and the rise looks enormous. Look out for axes that do not start at zero, uneven scales, missing labels, and 3D charts that make the nearest sections look bigge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tem-and-leaf diagra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agram that orders data by splitting each value into a stem and a leaf.]]></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Ke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ine that explains how to read a diagram, e.g. 7 then 3 means 73.]]></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requency polyg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graph joining points plotted at the midpoints of classes against their frequencie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Distribu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How the values of a set of data are spread out.]]></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Misleading graph]]></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graph that gives a false impression of the data.]]></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fore and After]]></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Measure your resting pulse for 15 seconds and multiply by 4. Then do 1 minute of star jumps and measure it again. Collect the class results and draw a back-to-back stem-and-leaf diagram of "before" and "after". Find the median and range of each, and write two sentences comparing them.]]></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llect the data.]]></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the back-to-back diagram with key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the median and range of each.]]></a:t>
            </a:r>
          </a:p>
        </p:txBody>
      </p:sp>
      <p:sp>
        <p:nvSpPr>
          <p:cNvPr id="24" name="" descr=""/>
          <p:cNvSpPr/>
          <p:nvPr/>
        </p:nvSpPr>
        <p:spPr>
          <a:xfrm>
            <a:off x="552450" y="5610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pare in two sentences.]]></a:t>
            </a:r>
          </a:p>
        </p:txBody>
      </p:sp>
      <p:sp>
        <p:nvSpPr>
          <p:cNvPr id="27"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A back-to-back diagram with ordered leaves and two keys; medians and ranges for both sets; one comparison of the medians and one of the ranges, both in contex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n ordered stem-and-leaf diagram with a ke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median and range from a stem-and-leaf diagram.]]></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ad a back-to-back stem-and-leaf diagra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frequency polygon.]]></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two data sets using an averag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two data sets using the rang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comparisons in context.]]></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y a graph is mislead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tem-and-leaf: ordered leaves and a key; it keeps every value.]]></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requency polygon: plot (midpoint, frequency) and join with straight line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mpare with an average AND a measure of spread, in context.]]></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isleading graphs: check that the axes start at zero and the scales are even.]]></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Compare the times taken by the two groups.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D2D7DE">
                    <a:alpha val="100000"/>
                  </a:srgbClr>
                </a:solidFill>
                <a:latin typeface="Calibri"/>
              </a:rPr>
              <a:t><![CDATA[Two marks means two comparisons: one about an average (which is higher) and one about the spread (which is more consistent), both in the context of the ques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2026-09-29T07:52:18Z</dcterms:created>
  <dcterms:modified xsi:type="dcterms:W3CDTF">2026-09-29T07:52:18Z</dcterms:modified>
  <dc:title>Statistical diagrams 2</dc:title>
  <dc:description>Generated from a pasted lesson-pack script.</dc:description>
  <dc:subject>Interpreting and representing data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