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ny student who should not exercise can record and plot the data instea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6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0c7871ff5a6514fecd4a742626494d622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3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3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3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c4300e8278ed18ab56e6d800af07cd923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34.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5.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c4300e8278ed18ab56e6d800af07cd9236.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37.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30947349ef897e7d6992a7b641301b0238.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39.png"/>
  <Relationship Id="rId3" Type="http://schemas.openxmlformats.org/officeDocument/2006/relationships/image" Target="../media/966513050cd09868c7e41188961af725c67b3744240.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241.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42.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43.png"/>
  <Relationship Id="rId3" Type="http://schemas.openxmlformats.org/officeDocument/2006/relationships/image" Target="../media/ebed11f40a6d825a5da9267611f4a2f9c5bfa44824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45.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6.png"/>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4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8.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49.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0.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1.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2.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3.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4.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5.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6.png"/>
  <Relationship Id="rId3" Type="http://schemas.openxmlformats.org/officeDocument/2006/relationships/image" Target="../media/9243c9e9aaf012899f85170009d1210720ac60bb257.jp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58.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59.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6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tatistical diagrams 2]]></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Interpreting and representing dat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6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438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ind the median of 3, 5, 8, 10.]]></a:t>
            </a:r>
          </a:p>
        </p:txBody>
      </p:sp>
      <p:sp>
        <p:nvSpPr>
          <p:cNvPr id="14" name="" descr=""/>
          <p:cNvSpPr/>
          <p:nvPr/>
        </p:nvSpPr>
        <p:spPr>
          <a:xfrm>
            <a:off x="552450" y="3390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nge of 12, 4, 19, 7?]]></a:t>
            </a:r>
          </a:p>
        </p:txBody>
      </p:sp>
      <p:sp>
        <p:nvSpPr>
          <p:cNvPr id="18" name="" descr=""/>
          <p:cNvSpPr/>
          <p:nvPr/>
        </p:nvSpPr>
        <p:spPr>
          <a:xfrm>
            <a:off x="552450" y="43434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modal class?]]></a:t>
            </a:r>
          </a:p>
        </p:txBody>
      </p:sp>
      <p:sp>
        <p:nvSpPr>
          <p:cNvPr id="22" name="" descr=""/>
          <p:cNvSpPr/>
          <p:nvPr/>
        </p:nvSpPr>
        <p:spPr>
          <a:xfrm>
            <a:off x="552450" y="5295900"/>
            <a:ext cx="11087100" cy="8001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midpoint of the class 20 < t ≤ 30?]]></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9145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Find the median of 3, 5, 8, 1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5 - the mean of 5 and 8.]]></a:t>
            </a:r>
          </a:p>
        </p:txBody>
      </p:sp>
      <p:sp>
        <p:nvSpPr>
          <p:cNvPr id="13" name="" descr=""/>
          <p:cNvSpPr/>
          <p:nvPr/>
        </p:nvSpPr>
        <p:spPr>
          <a:xfrm>
            <a:off x="552450" y="30384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nge of 12, 4, 19, 7?]]></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9 − 4 = 15]]></a:t>
            </a:r>
          </a:p>
        </p:txBody>
      </p:sp>
      <p:sp>
        <p:nvSpPr>
          <p:cNvPr id="17" name="" descr=""/>
          <p:cNvSpPr/>
          <p:nvPr/>
        </p:nvSpPr>
        <p:spPr>
          <a:xfrm>
            <a:off x="552450" y="416242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modal clas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The class with the highest frequency.]]></a:t>
            </a:r>
          </a:p>
        </p:txBody>
      </p:sp>
      <p:sp>
        <p:nvSpPr>
          <p:cNvPr id="21" name="" descr=""/>
          <p:cNvSpPr/>
          <p:nvPr/>
        </p:nvSpPr>
        <p:spPr>
          <a:xfrm>
            <a:off x="552450" y="5286375"/>
            <a:ext cx="11087100" cy="9906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midpoint of the class 20 < t ≤ 3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5]]></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nd read an ordered stem-and-leaf diagram, with a key.]]></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averages and the range from a stem-and-leaf diagram.]]></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 frequency polygon for grouped data.]]></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mpare two sets of data using an average and the range.]]></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cognise graphs that are misleading.]]></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tem-and-Leaf Diagra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tem-and-leaf diagram sorts data into order while keeping every valu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tem and leaf]]></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plit each value: for 73, the stem is 7 (the tens) and the leaf is 3 (the unit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rder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leaves in order from smallest to largest along each row.]]></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Ke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lways include one, such as "7 then 3 means 73 beats per minute", written with a bar between the stem and the leaf.]]></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hap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urned on its side, it looks like a bar chart of the data.]]></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sting Pulse Rates of 15 Peop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Key: 7 then 3 means 73 beats per minut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em]]></a:t>
            </a:r>
          </a:p>
        </p:txBody>
      </p:sp>
      <p:sp>
        <p:nvSpPr>
          <p:cNvPr id="12" name=""/>
          <p:cNvSpPr txBox="1"/>
          <p:nvPr/>
        </p:nvSpPr>
        <p:spPr>
          <a:xfrm>
            <a:off x="622935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Leaves]]></a:t>
            </a:r>
          </a:p>
        </p:txBody>
      </p:sp>
      <p:sp>
        <p:nvSpPr>
          <p:cNvPr id="13"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4"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5" name=""/>
          <p:cNvSpPr txBox="1"/>
          <p:nvPr/>
        </p:nvSpPr>
        <p:spPr>
          <a:xfrm>
            <a:off x="68580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a:t>
            </a:r>
          </a:p>
        </p:txBody>
      </p:sp>
      <p:sp>
        <p:nvSpPr>
          <p:cNvPr id="16" name=""/>
          <p:cNvSpPr txBox="1"/>
          <p:nvPr/>
        </p:nvSpPr>
        <p:spPr>
          <a:xfrm>
            <a:off x="622935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8]]></a:t>
            </a:r>
          </a:p>
        </p:txBody>
      </p:sp>
      <p:sp>
        <p:nvSpPr>
          <p:cNvPr id="17"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8"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9" name=""/>
          <p:cNvSpPr txBox="1"/>
          <p:nvPr/>
        </p:nvSpPr>
        <p:spPr>
          <a:xfrm>
            <a:off x="68580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6]]></a:t>
            </a:r>
          </a:p>
        </p:txBody>
      </p:sp>
      <p:sp>
        <p:nvSpPr>
          <p:cNvPr id="20" name=""/>
          <p:cNvSpPr txBox="1"/>
          <p:nvPr/>
        </p:nvSpPr>
        <p:spPr>
          <a:xfrm>
            <a:off x="622935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2  5  7]]></a:t>
            </a:r>
          </a:p>
        </p:txBody>
      </p:sp>
      <p:sp>
        <p:nvSpPr>
          <p:cNvPr id="21"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2"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7]]></a:t>
            </a:r>
          </a:p>
        </p:txBody>
      </p:sp>
      <p:sp>
        <p:nvSpPr>
          <p:cNvPr id="24" name=""/>
          <p:cNvSpPr txBox="1"/>
          <p:nvPr/>
        </p:nvSpPr>
        <p:spPr>
          <a:xfrm>
            <a:off x="622935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0  1  1  3  6  8]]></a:t>
            </a:r>
          </a:p>
        </p:txBody>
      </p:sp>
      <p:sp>
        <p:nvSpPr>
          <p:cNvPr id="25"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6"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7" name=""/>
          <p:cNvSpPr txBox="1"/>
          <p:nvPr/>
        </p:nvSpPr>
        <p:spPr>
          <a:xfrm>
            <a:off x="68580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8]]></a:t>
            </a:r>
          </a:p>
        </p:txBody>
      </p:sp>
      <p:sp>
        <p:nvSpPr>
          <p:cNvPr id="28" name=""/>
          <p:cNvSpPr txBox="1"/>
          <p:nvPr/>
        </p:nvSpPr>
        <p:spPr>
          <a:xfrm>
            <a:off x="622935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0  2  5]]></a:t>
            </a:r>
          </a:p>
        </p:txBody>
      </p:sp>
      <p:sp>
        <p:nvSpPr>
          <p:cNvPr id="29"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0"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5334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9]]></a:t>
            </a:r>
          </a:p>
        </p:txBody>
      </p:sp>
      <p:sp>
        <p:nvSpPr>
          <p:cNvPr id="32" name=""/>
          <p:cNvSpPr txBox="1"/>
          <p:nvPr/>
        </p:nvSpPr>
        <p:spPr>
          <a:xfrm>
            <a:off x="6229350" y="5334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1  4]]></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ading a Stem-and-Leaf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Use the pulse rate diagram to find the median, the mode and the rang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values]]></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 + 3 + 6 + 3 + 2 = 15, so the median is the 8th value]]></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along the leaves to the 8th]]></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8, 62, 65, 67, 70, 71, 71, 73]]></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mode: the only repeated valu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1]]></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range: largest − smallest]]></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94 − 58 = 36]]></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Median 73, mode 71, range 36 beats per minute]]></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ack-to-Back Stem-and-Leaf Diagra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wo sets of data share one stem, with one set's leaves on each si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ayou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tem runs down the middle. The leaves of one set go to the right; the other set's go to the left.]]></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eading the left sid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leaves on the left are read from the stem outwards: a leaf 4 by stem 6 on the left means 64.]]></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key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e for each side, so there is no confusion.]]></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groups can be compared at a glance - for example, pulse rates before and after exerci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requency Polygon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Grouped data drawn as a lin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Drawing a Frequency Polyg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frequency polygon plots the midpoint of each class against its frequency.]]></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dpoint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ork out the midpoint of each clas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lo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lot (midpoint, frequency) for each clas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Joi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Join the points with straight lines. Do not join the last point back to the first.]]></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mpar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wo frequency polygons on the same axes compare two sets of data clearly.]]></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Frequency Polyg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Each point sits above the middle of its clas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is is the journey time data from last lesson. The peak at 15 minutes shows the modal class, 10 < t ≤ 20, straight away. Drawing a second polygon on the same axes - say, for another year group - would let you compare the two.]]></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mparing Distribu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o compare two sets of data, always compare an average AND a measure of spread - in contex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 averag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median pulse rate after exercise (112) is higher than before (73), so pulse rates were higher on average after exercis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sprea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range after exercise (22) is smaller than before (36), so the pulse rates after exercise were more consistent."]]></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n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Use the words of the question: "pulse rates", not "the data".]]></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sentenc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e for the average, one for the spread - that is what most mark schemes wan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Misleading Graph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How a graph can give the wrong impression.]]></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pot the Tri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The same numbers, two very different impression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Sales rose from 92 to 98 - about 6%. Start the axis at 90 and the rise looks enormous. Look out for axes that do not start at zero, uneven scales, missing labels, and 3D charts that make the nearest sections look bigge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tem-and-leaf diagra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agram that orders data by splitting each value into a stem and a leaf.]]></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Ke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ine that explains how to read a diagram, e.g. 7 then 3 means 73.]]></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requency polyg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graph joining points plotted at the midpoints of classes against their frequencie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Distribu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How the values of a set of data are spread out.]]></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Misleading graph]]></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graph that gives a false impression of the data.]]></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fore and After]]></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Measure your resting pulse for 15 seconds and multiply by 4. Then do 1 minute of star jumps and measure it again. Collect the class results and draw a back-to-back stem-and-leaf diagram of "before" and "after". Find the median and range of each, and write two sentences comparing them.]]></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llect the data.]]></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Draw the back-to-back diagram with keys.]]></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the median and range of each.]]></a:t>
            </a:r>
          </a:p>
        </p:txBody>
      </p:sp>
      <p:sp>
        <p:nvSpPr>
          <p:cNvPr id="24" name="" descr=""/>
          <p:cNvSpPr/>
          <p:nvPr/>
        </p:nvSpPr>
        <p:spPr>
          <a:xfrm>
            <a:off x="552450" y="5610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pare in two sentences.]]></a:t>
            </a:r>
          </a:p>
        </p:txBody>
      </p:sp>
      <p:sp>
        <p:nvSpPr>
          <p:cNvPr id="27"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A back-to-back diagram with ordered leaves and two keys; medians and ranges for both sets; one comparison of the medians and one of the ranges, both in context.]]></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n ordered stem-and-leaf diagram with a ke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median and range from a stem-and-leaf diagram.]]></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ead a back-to-back stem-and-leaf diagra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frequency polygon.]]></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two data sets using an averag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two data sets using the rang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comparisons in context.]]></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y a graph is mislead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tem-and-leaf: ordered leaves and a key; it keeps every value.]]></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requency polygon: plot (midpoint, frequency) and join with straight line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mpare with an average AND a measure of spread, in context.]]></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isleading graphs: check that the axes start at zero and the scales are even.]]></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Compare the times taken by the two groups.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D2D7DE">
                    <a:alpha val="100000"/>
                  </a:srgbClr>
                </a:solidFill>
                <a:latin typeface="Calibri"/>
              </a:rPr>
              <a:t><![CDATA[Two marks means two comparisons: one about an average (which is higher) and one about the spread (which is more consistent), both in the context of the ques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Statistical Diagrams 2]]></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All questions are non-calculator. · 20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3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ere are the times, in seconds, that 12 students took to solve a puzzle: 23, 35, 41, 28, 32, 45, 38, 26, 31, 40, 36, 29. Draw an ordered…]]></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For the puzzle times in the last question, find (a) the median (b) the range.]]></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ond group of students solved the same puzzle. Their median time was 38 seconds and their range was 15 seconds. Compare the times of…]]></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Exam Practice: Statistical Diagrams 2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27908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company used this graph in an advert to show that its sales had "soared". Give two reasons why the graph is misleading.]]></a:t>
            </a:r>
          </a:p>
        </p:txBody>
      </p:sp>
      <p:sp>
        <p:nvSpPr>
          <p:cNvPr id="12" name="" descr=""/>
          <p:cNvSpPr/>
          <p:nvPr/>
        </p:nvSpPr>
        <p:spPr>
          <a:xfrm>
            <a:off x="552450" y="41814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table shows the heights, h cm, of 25 plants. 0 < h ≤ 10: 3 plants. 10 < h ≤ 20: 8 plants. 20 < h ≤ 30: 10 plants. 30 < h ≤ 40: 4…]]></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3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2B3038">
                    <a:alpha val="100000"/>
                  </a:srgbClr>
                </a:solidFill>
                <a:latin typeface="Georgia"/>
              </a:rPr>
              <a:t><![CDATA[Here are the times, in seconds, that 12 students took to solve a puzzle: 23, 35, 41, 28, 32, 45, 38, 26, 31, 40, 36, 29. Draw an ordered stem-and-leaf diagram to show this information.]]></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rrect stem-and-leaf diagram with the leaves in ord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2]]></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rrect diagram with the leaves not in order, or one err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rrect ke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For the puzzle times in the last question, find (a) the median (b) the rang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33.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 2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2B3038">
                    <a:alpha val="100000"/>
                  </a:srgbClr>
                </a:solidFill>
                <a:latin typeface="Georgia"/>
              </a:rPr>
              <a:t><![CDATA[A second group of students solved the same puzzle. Their median time was 38 seconds and their range was 15 seconds. Compare the times of the two group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rrect comparison of the medians, in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rrect comparison of the ranges, in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pic>
        <p:nvPicPr>
          <p:cNvPr id="9" name="" descr=""/>
          <p:cNvPicPr>
            <a:picLocks noChangeAspect="1"/>
          </p:cNvPicPr>
          <p:nvPr/>
        </p:nvPicPr>
        <p:blipFill>
          <a:blip r:embed="rId3"/>
          <a:stretch>
            <a:fillRect/>
          </a:stretch>
        </p:blipFill>
        <p:spPr>
          <a:xfrm>
            <a:off x="6305550" y="2105025"/>
            <a:ext cx="5334000" cy="3981450"/>
          </a:xfrm>
          <a:prstGeom prst="rect">
            <a:avLst/>
          </a:prstGeom>
          <a:noFill/>
        </p:spPr>
      </p:pic>
      <p:sp>
        <p:nvSpPr>
          <p:cNvPr id="10" name="" descr=""/>
          <p:cNvSpPr/>
          <p:nvPr/>
        </p:nvSpPr>
        <p:spPr>
          <a:xfrm>
            <a:off x="6305550" y="2105025"/>
            <a:ext cx="5334000" cy="39814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A company used this graph in an advert to show that its sales had "soared". Give two reasons why the graph is misleading. (2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One valid reason, e.g. the axis does not start at 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second valid reason, e.g. no axis label, or an uneven sca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2B3038">
                    <a:alpha val="100000"/>
                  </a:srgbClr>
                </a:solidFill>
                <a:latin typeface="Georgia"/>
              </a:rPr>
              <a:t><![CDATA[The table shows the heights, h cm, of 25 plants. 0 < h ≤ 10: 3 plants. 10 < h ≤ 20: 8 plants. 20 < h ≤ 30: 10 plants. 30 < h ≤ 40: 4 plants. Write down the coordinates of the points you would plot to draw a frequency polygon.]]></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Interpreting and representing dat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6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ll four points corre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2]]></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dpoints correct, or at least two points correc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2026-09-29T07:52:18Z</dcterms:created>
  <dcterms:modified xsi:type="dcterms:W3CDTF">2026-09-29T07:52:18Z</dcterms:modified>
  <dc:title>Statistical diagrams 2</dc:title>
  <dc:description>Generated from a pasted lesson-pack script.</dc:description>
  <dc:subject>Interpreting and representing data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